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22"/>
  </p:notesMasterIdLst>
  <p:sldIdLst>
    <p:sldId id="283" r:id="rId5"/>
    <p:sldId id="293" r:id="rId6"/>
    <p:sldId id="442" r:id="rId7"/>
    <p:sldId id="422" r:id="rId8"/>
    <p:sldId id="369" r:id="rId9"/>
    <p:sldId id="437" r:id="rId10"/>
    <p:sldId id="257" r:id="rId11"/>
    <p:sldId id="423" r:id="rId12"/>
    <p:sldId id="380" r:id="rId13"/>
    <p:sldId id="433" r:id="rId14"/>
    <p:sldId id="320" r:id="rId15"/>
    <p:sldId id="384" r:id="rId16"/>
    <p:sldId id="391" r:id="rId17"/>
    <p:sldId id="440" r:id="rId18"/>
    <p:sldId id="343" r:id="rId19"/>
    <p:sldId id="342" r:id="rId20"/>
    <p:sldId id="304" r:id="rId21"/>
  </p:sldIdLst>
  <p:sldSz cx="18288000" cy="10287000"/>
  <p:notesSz cx="7010400" cy="92964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6012">
          <p15:clr>
            <a:srgbClr val="A4A3A4"/>
          </p15:clr>
        </p15:guide>
        <p15:guide id="6" orient="horz" pos="1008">
          <p15:clr>
            <a:srgbClr val="A4A3A4"/>
          </p15:clr>
        </p15:guide>
        <p15:guide id="8" pos="864">
          <p15:clr>
            <a:srgbClr val="A4A3A4"/>
          </p15:clr>
        </p15:guide>
        <p15:guide id="9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th Williams" initials="FW" lastIdx="1" clrIdx="0"/>
  <p:cmAuthor id="2" name="Dembo, Sima (NIH/OD) [C]" initials="DS([" lastIdx="54" clrIdx="1">
    <p:extLst/>
  </p:cmAuthor>
  <p:cmAuthor id="3" name="Faith Williams" initials="FW [2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913"/>
    <a:srgbClr val="A58E4D"/>
    <a:srgbClr val="B6A062"/>
    <a:srgbClr val="CABA8C"/>
    <a:srgbClr val="D2C49E"/>
    <a:srgbClr val="DEC592"/>
    <a:srgbClr val="E0C898"/>
    <a:srgbClr val="A50021"/>
    <a:srgbClr val="101D98"/>
    <a:srgbClr val="00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22" autoAdjust="0"/>
    <p:restoredTop sz="93635" autoAdjust="0"/>
  </p:normalViewPr>
  <p:slideViewPr>
    <p:cSldViewPr snapToGrid="0">
      <p:cViewPr varScale="1">
        <p:scale>
          <a:sx n="38" d="100"/>
          <a:sy n="38" d="100"/>
        </p:scale>
        <p:origin x="1397" y="53"/>
      </p:cViewPr>
      <p:guideLst>
        <p:guide orient="horz" pos="6012"/>
        <p:guide orient="horz" pos="1008"/>
        <p:guide pos="864"/>
        <p:guide pos="576"/>
      </p:guideLst>
    </p:cSldViewPr>
  </p:slideViewPr>
  <p:outlineViewPr>
    <p:cViewPr>
      <p:scale>
        <a:sx n="33" d="100"/>
        <a:sy n="33" d="100"/>
      </p:scale>
      <p:origin x="0" y="-120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8" d="100"/>
        <a:sy n="38" d="100"/>
      </p:scale>
      <p:origin x="0" y="-936"/>
    </p:cViewPr>
  </p:sorter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 (est)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51.4</c:v>
                </c:pt>
                <c:pt idx="1">
                  <c:v>65.599999999999994</c:v>
                </c:pt>
                <c:pt idx="2">
                  <c:v>62.9</c:v>
                </c:pt>
                <c:pt idx="3">
                  <c:v>80.61</c:v>
                </c:pt>
                <c:pt idx="4">
                  <c:v>77.8</c:v>
                </c:pt>
                <c:pt idx="5">
                  <c:v>86.6</c:v>
                </c:pt>
                <c:pt idx="6">
                  <c:v>86.4</c:v>
                </c:pt>
                <c:pt idx="7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1-49AB-9469-784C65F53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713328"/>
        <c:axId val="221713888"/>
      </c:barChart>
      <c:catAx>
        <c:axId val="22171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713888"/>
        <c:crosses val="autoZero"/>
        <c:auto val="1"/>
        <c:lblAlgn val="ctr"/>
        <c:lblOffset val="100"/>
        <c:noMultiLvlLbl val="0"/>
      </c:catAx>
      <c:valAx>
        <c:axId val="2217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71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BD1C0-4741-43F8-AFF4-6859851A4AF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4CD566F-FAB7-4B5B-8C0A-96F7E8085D8D}">
      <dgm:prSet phldrT="[Text]"/>
      <dgm:spPr>
        <a:solidFill>
          <a:srgbClr val="0087FF"/>
        </a:solidFill>
      </dgm:spPr>
      <dgm:t>
        <a:bodyPr/>
        <a:lstStyle/>
        <a:p>
          <a:r>
            <a:rPr lang="en-US" b="1" dirty="0"/>
            <a:t>Coordinate</a:t>
          </a:r>
        </a:p>
      </dgm:t>
    </dgm:pt>
    <dgm:pt modelId="{59C7E7C4-43B1-4B9F-AE4E-A0D0129BBD99}" type="parTrans" cxnId="{1DDA5E89-2DCB-4BF2-9959-A95E607B1B1C}">
      <dgm:prSet/>
      <dgm:spPr/>
      <dgm:t>
        <a:bodyPr/>
        <a:lstStyle/>
        <a:p>
          <a:endParaRPr lang="en-US"/>
        </a:p>
      </dgm:t>
    </dgm:pt>
    <dgm:pt modelId="{33A4A522-81E1-4682-BF4D-327224B5FFFE}" type="sibTrans" cxnId="{1DDA5E89-2DCB-4BF2-9959-A95E607B1B1C}">
      <dgm:prSet/>
      <dgm:spPr/>
      <dgm:t>
        <a:bodyPr/>
        <a:lstStyle/>
        <a:p>
          <a:endParaRPr lang="en-US"/>
        </a:p>
      </dgm:t>
    </dgm:pt>
    <dgm:pt modelId="{68B2097D-69E0-44D9-906E-203504D0E118}">
      <dgm:prSet phldrT="[Text]"/>
      <dgm:spPr>
        <a:solidFill>
          <a:srgbClr val="A58E4D"/>
        </a:solidFill>
      </dgm:spPr>
      <dgm:t>
        <a:bodyPr/>
        <a:lstStyle/>
        <a:p>
          <a:r>
            <a:rPr lang="en-US" b="1" dirty="0"/>
            <a:t>Convene</a:t>
          </a:r>
        </a:p>
      </dgm:t>
    </dgm:pt>
    <dgm:pt modelId="{68CFC692-755B-439A-8652-408777E6169F}" type="parTrans" cxnId="{77490214-080A-412D-9FE0-41B21170F1A5}">
      <dgm:prSet/>
      <dgm:spPr/>
      <dgm:t>
        <a:bodyPr/>
        <a:lstStyle/>
        <a:p>
          <a:endParaRPr lang="en-US"/>
        </a:p>
      </dgm:t>
    </dgm:pt>
    <dgm:pt modelId="{F11CBF3B-B473-4C45-9256-A5057EBDBCE3}" type="sibTrans" cxnId="{77490214-080A-412D-9FE0-41B21170F1A5}">
      <dgm:prSet/>
      <dgm:spPr/>
      <dgm:t>
        <a:bodyPr/>
        <a:lstStyle/>
        <a:p>
          <a:endParaRPr lang="en-US"/>
        </a:p>
      </dgm:t>
    </dgm:pt>
    <dgm:pt modelId="{318CD17A-0CB2-4C0F-B2FC-816E1BBBA82C}">
      <dgm:prSet phldrT="[Text]"/>
      <dgm:spPr>
        <a:solidFill>
          <a:srgbClr val="A50021"/>
        </a:solidFill>
      </dgm:spPr>
      <dgm:t>
        <a:bodyPr/>
        <a:lstStyle/>
        <a:p>
          <a:r>
            <a:rPr lang="en-US" b="1" dirty="0"/>
            <a:t>Catalyze</a:t>
          </a:r>
        </a:p>
      </dgm:t>
    </dgm:pt>
    <dgm:pt modelId="{62400032-1DE8-45A8-AD05-39D981F299E4}" type="parTrans" cxnId="{92AB5609-63C4-42D5-BC74-7A65CE20E293}">
      <dgm:prSet/>
      <dgm:spPr/>
      <dgm:t>
        <a:bodyPr/>
        <a:lstStyle/>
        <a:p>
          <a:endParaRPr lang="en-US"/>
        </a:p>
      </dgm:t>
    </dgm:pt>
    <dgm:pt modelId="{16DA500F-6043-4481-A7B6-179C4E1B68D7}" type="sibTrans" cxnId="{92AB5609-63C4-42D5-BC74-7A65CE20E293}">
      <dgm:prSet/>
      <dgm:spPr/>
      <dgm:t>
        <a:bodyPr/>
        <a:lstStyle/>
        <a:p>
          <a:endParaRPr lang="en-US"/>
        </a:p>
      </dgm:t>
    </dgm:pt>
    <dgm:pt modelId="{0E26DB37-72C3-4EBC-813D-BAA9613C3392}" type="pres">
      <dgm:prSet presAssocID="{BC6BD1C0-4741-43F8-AFF4-6859851A4AF2}" presName="compositeShape" presStyleCnt="0">
        <dgm:presLayoutVars>
          <dgm:chMax val="7"/>
          <dgm:dir/>
          <dgm:resizeHandles val="exact"/>
        </dgm:presLayoutVars>
      </dgm:prSet>
      <dgm:spPr/>
    </dgm:pt>
    <dgm:pt modelId="{F999FF97-6A52-40EB-AC03-1BC49F29C4D3}" type="pres">
      <dgm:prSet presAssocID="{BC6BD1C0-4741-43F8-AFF4-6859851A4AF2}" presName="wedge1" presStyleLbl="node1" presStyleIdx="0" presStyleCnt="3"/>
      <dgm:spPr/>
    </dgm:pt>
    <dgm:pt modelId="{D7DE0273-DFBC-45A1-9BEA-38DCB3795E31}" type="pres">
      <dgm:prSet presAssocID="{BC6BD1C0-4741-43F8-AFF4-6859851A4AF2}" presName="dummy1a" presStyleCnt="0"/>
      <dgm:spPr/>
    </dgm:pt>
    <dgm:pt modelId="{089B4706-C1FC-4895-AF1A-9751F5306C60}" type="pres">
      <dgm:prSet presAssocID="{BC6BD1C0-4741-43F8-AFF4-6859851A4AF2}" presName="dummy1b" presStyleCnt="0"/>
      <dgm:spPr/>
    </dgm:pt>
    <dgm:pt modelId="{60EDEC1E-5426-4051-8CB7-B1C22C39E625}" type="pres">
      <dgm:prSet presAssocID="{BC6BD1C0-4741-43F8-AFF4-6859851A4AF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1333C7B-D131-483C-9EDB-24F511B5B7CC}" type="pres">
      <dgm:prSet presAssocID="{BC6BD1C0-4741-43F8-AFF4-6859851A4AF2}" presName="wedge2" presStyleLbl="node1" presStyleIdx="1" presStyleCnt="3" custLinFactNeighborX="-426" custLinFactNeighborY="-357"/>
      <dgm:spPr/>
    </dgm:pt>
    <dgm:pt modelId="{254EBB72-896C-4BD2-A5A3-38B48C37EE9F}" type="pres">
      <dgm:prSet presAssocID="{BC6BD1C0-4741-43F8-AFF4-6859851A4AF2}" presName="dummy2a" presStyleCnt="0"/>
      <dgm:spPr/>
    </dgm:pt>
    <dgm:pt modelId="{5E1E01C6-7C0C-4373-9D7B-91AFEA885C09}" type="pres">
      <dgm:prSet presAssocID="{BC6BD1C0-4741-43F8-AFF4-6859851A4AF2}" presName="dummy2b" presStyleCnt="0"/>
      <dgm:spPr/>
    </dgm:pt>
    <dgm:pt modelId="{E4BCD755-6BA8-41A0-8F94-49D3A05A8E49}" type="pres">
      <dgm:prSet presAssocID="{BC6BD1C0-4741-43F8-AFF4-6859851A4AF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50D9801-93DD-4279-87EB-23F9900E3F9D}" type="pres">
      <dgm:prSet presAssocID="{BC6BD1C0-4741-43F8-AFF4-6859851A4AF2}" presName="wedge3" presStyleLbl="node1" presStyleIdx="2" presStyleCnt="3"/>
      <dgm:spPr/>
    </dgm:pt>
    <dgm:pt modelId="{766BDC2F-695C-49BA-9C29-25C58D585B69}" type="pres">
      <dgm:prSet presAssocID="{BC6BD1C0-4741-43F8-AFF4-6859851A4AF2}" presName="dummy3a" presStyleCnt="0"/>
      <dgm:spPr/>
    </dgm:pt>
    <dgm:pt modelId="{FBF4F1CA-11E3-4E90-ABCE-62FC38D4B212}" type="pres">
      <dgm:prSet presAssocID="{BC6BD1C0-4741-43F8-AFF4-6859851A4AF2}" presName="dummy3b" presStyleCnt="0"/>
      <dgm:spPr/>
    </dgm:pt>
    <dgm:pt modelId="{A8EA529B-32AF-4A70-B86A-CD0D3C614452}" type="pres">
      <dgm:prSet presAssocID="{BC6BD1C0-4741-43F8-AFF4-6859851A4AF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913D5E4-D19A-4C20-8320-DB4EA9B7BDF8}" type="pres">
      <dgm:prSet presAssocID="{33A4A522-81E1-4682-BF4D-327224B5FFFE}" presName="arrowWedge1" presStyleLbl="fgSibTrans2D1" presStyleIdx="0" presStyleCnt="3"/>
      <dgm:spPr/>
    </dgm:pt>
    <dgm:pt modelId="{9C476E25-FF60-43B8-BA6D-E4D8F0839A7F}" type="pres">
      <dgm:prSet presAssocID="{F11CBF3B-B473-4C45-9256-A5057EBDBCE3}" presName="arrowWedge2" presStyleLbl="fgSibTrans2D1" presStyleIdx="1" presStyleCnt="3"/>
      <dgm:spPr/>
    </dgm:pt>
    <dgm:pt modelId="{A0F8953C-2266-47A4-8D47-222EEBB4633E}" type="pres">
      <dgm:prSet presAssocID="{16DA500F-6043-4481-A7B6-179C4E1B68D7}" presName="arrowWedge3" presStyleLbl="fgSibTrans2D1" presStyleIdx="2" presStyleCnt="3"/>
      <dgm:spPr/>
    </dgm:pt>
  </dgm:ptLst>
  <dgm:cxnLst>
    <dgm:cxn modelId="{92AB5609-63C4-42D5-BC74-7A65CE20E293}" srcId="{BC6BD1C0-4741-43F8-AFF4-6859851A4AF2}" destId="{318CD17A-0CB2-4C0F-B2FC-816E1BBBA82C}" srcOrd="2" destOrd="0" parTransId="{62400032-1DE8-45A8-AD05-39D981F299E4}" sibTransId="{16DA500F-6043-4481-A7B6-179C4E1B68D7}"/>
    <dgm:cxn modelId="{77490214-080A-412D-9FE0-41B21170F1A5}" srcId="{BC6BD1C0-4741-43F8-AFF4-6859851A4AF2}" destId="{68B2097D-69E0-44D9-906E-203504D0E118}" srcOrd="1" destOrd="0" parTransId="{68CFC692-755B-439A-8652-408777E6169F}" sibTransId="{F11CBF3B-B473-4C45-9256-A5057EBDBCE3}"/>
    <dgm:cxn modelId="{1532DD23-7244-4D0D-A015-814D02D0C5E0}" type="presOf" srcId="{68B2097D-69E0-44D9-906E-203504D0E118}" destId="{E4BCD755-6BA8-41A0-8F94-49D3A05A8E49}" srcOrd="1" destOrd="0" presId="urn:microsoft.com/office/officeart/2005/8/layout/cycle8"/>
    <dgm:cxn modelId="{1B528250-177D-4E87-AEB1-CA7212680B6B}" type="presOf" srcId="{B4CD566F-FAB7-4B5B-8C0A-96F7E8085D8D}" destId="{60EDEC1E-5426-4051-8CB7-B1C22C39E625}" srcOrd="1" destOrd="0" presId="urn:microsoft.com/office/officeart/2005/8/layout/cycle8"/>
    <dgm:cxn modelId="{3EA31B7E-02C2-4E9F-8B33-EAB60E19ECBD}" type="presOf" srcId="{68B2097D-69E0-44D9-906E-203504D0E118}" destId="{61333C7B-D131-483C-9EDB-24F511B5B7CC}" srcOrd="0" destOrd="0" presId="urn:microsoft.com/office/officeart/2005/8/layout/cycle8"/>
    <dgm:cxn modelId="{1DDA5E89-2DCB-4BF2-9959-A95E607B1B1C}" srcId="{BC6BD1C0-4741-43F8-AFF4-6859851A4AF2}" destId="{B4CD566F-FAB7-4B5B-8C0A-96F7E8085D8D}" srcOrd="0" destOrd="0" parTransId="{59C7E7C4-43B1-4B9F-AE4E-A0D0129BBD99}" sibTransId="{33A4A522-81E1-4682-BF4D-327224B5FFFE}"/>
    <dgm:cxn modelId="{8F522899-FC3B-4E3B-82CB-2D818BE54F41}" type="presOf" srcId="{B4CD566F-FAB7-4B5B-8C0A-96F7E8085D8D}" destId="{F999FF97-6A52-40EB-AC03-1BC49F29C4D3}" srcOrd="0" destOrd="0" presId="urn:microsoft.com/office/officeart/2005/8/layout/cycle8"/>
    <dgm:cxn modelId="{93CFD2B5-14DA-417A-9F9C-3BE4D46A5B50}" type="presOf" srcId="{BC6BD1C0-4741-43F8-AFF4-6859851A4AF2}" destId="{0E26DB37-72C3-4EBC-813D-BAA9613C3392}" srcOrd="0" destOrd="0" presId="urn:microsoft.com/office/officeart/2005/8/layout/cycle8"/>
    <dgm:cxn modelId="{429189BE-8134-43F7-A038-FF1EA9268DB1}" type="presOf" srcId="{318CD17A-0CB2-4C0F-B2FC-816E1BBBA82C}" destId="{A8EA529B-32AF-4A70-B86A-CD0D3C614452}" srcOrd="1" destOrd="0" presId="urn:microsoft.com/office/officeart/2005/8/layout/cycle8"/>
    <dgm:cxn modelId="{D1E581D3-632B-46B6-9E84-7B84BD1B86E2}" type="presOf" srcId="{318CD17A-0CB2-4C0F-B2FC-816E1BBBA82C}" destId="{750D9801-93DD-4279-87EB-23F9900E3F9D}" srcOrd="0" destOrd="0" presId="urn:microsoft.com/office/officeart/2005/8/layout/cycle8"/>
    <dgm:cxn modelId="{0264648C-C192-4434-A2DC-78321973CA72}" type="presParOf" srcId="{0E26DB37-72C3-4EBC-813D-BAA9613C3392}" destId="{F999FF97-6A52-40EB-AC03-1BC49F29C4D3}" srcOrd="0" destOrd="0" presId="urn:microsoft.com/office/officeart/2005/8/layout/cycle8"/>
    <dgm:cxn modelId="{0D3E3D89-C39D-42E8-8E31-7D5A4F862BEC}" type="presParOf" srcId="{0E26DB37-72C3-4EBC-813D-BAA9613C3392}" destId="{D7DE0273-DFBC-45A1-9BEA-38DCB3795E31}" srcOrd="1" destOrd="0" presId="urn:microsoft.com/office/officeart/2005/8/layout/cycle8"/>
    <dgm:cxn modelId="{36891082-B7CC-4953-9248-8643947B018D}" type="presParOf" srcId="{0E26DB37-72C3-4EBC-813D-BAA9613C3392}" destId="{089B4706-C1FC-4895-AF1A-9751F5306C60}" srcOrd="2" destOrd="0" presId="urn:microsoft.com/office/officeart/2005/8/layout/cycle8"/>
    <dgm:cxn modelId="{6696BF1A-5AB2-462F-9D81-8CAF381E1437}" type="presParOf" srcId="{0E26DB37-72C3-4EBC-813D-BAA9613C3392}" destId="{60EDEC1E-5426-4051-8CB7-B1C22C39E625}" srcOrd="3" destOrd="0" presId="urn:microsoft.com/office/officeart/2005/8/layout/cycle8"/>
    <dgm:cxn modelId="{200632E7-6FF0-4558-ACBE-19E5833D06D7}" type="presParOf" srcId="{0E26DB37-72C3-4EBC-813D-BAA9613C3392}" destId="{61333C7B-D131-483C-9EDB-24F511B5B7CC}" srcOrd="4" destOrd="0" presId="urn:microsoft.com/office/officeart/2005/8/layout/cycle8"/>
    <dgm:cxn modelId="{CD0B6F8D-8BB9-433C-A9BE-2DA9B33CE6E1}" type="presParOf" srcId="{0E26DB37-72C3-4EBC-813D-BAA9613C3392}" destId="{254EBB72-896C-4BD2-A5A3-38B48C37EE9F}" srcOrd="5" destOrd="0" presId="urn:microsoft.com/office/officeart/2005/8/layout/cycle8"/>
    <dgm:cxn modelId="{29E4530F-91FA-459D-A52A-934B41C5196A}" type="presParOf" srcId="{0E26DB37-72C3-4EBC-813D-BAA9613C3392}" destId="{5E1E01C6-7C0C-4373-9D7B-91AFEA885C09}" srcOrd="6" destOrd="0" presId="urn:microsoft.com/office/officeart/2005/8/layout/cycle8"/>
    <dgm:cxn modelId="{F3EEF1A3-E1AC-4174-B4EB-8F46FD20EEFD}" type="presParOf" srcId="{0E26DB37-72C3-4EBC-813D-BAA9613C3392}" destId="{E4BCD755-6BA8-41A0-8F94-49D3A05A8E49}" srcOrd="7" destOrd="0" presId="urn:microsoft.com/office/officeart/2005/8/layout/cycle8"/>
    <dgm:cxn modelId="{A8EBBEFE-2B5B-42B9-A7CF-1F656B8A49D0}" type="presParOf" srcId="{0E26DB37-72C3-4EBC-813D-BAA9613C3392}" destId="{750D9801-93DD-4279-87EB-23F9900E3F9D}" srcOrd="8" destOrd="0" presId="urn:microsoft.com/office/officeart/2005/8/layout/cycle8"/>
    <dgm:cxn modelId="{F8910FEF-12E2-4058-B313-1F0124DD2E6B}" type="presParOf" srcId="{0E26DB37-72C3-4EBC-813D-BAA9613C3392}" destId="{766BDC2F-695C-49BA-9C29-25C58D585B69}" srcOrd="9" destOrd="0" presId="urn:microsoft.com/office/officeart/2005/8/layout/cycle8"/>
    <dgm:cxn modelId="{697B1A70-7DB7-4F70-8385-14C941229630}" type="presParOf" srcId="{0E26DB37-72C3-4EBC-813D-BAA9613C3392}" destId="{FBF4F1CA-11E3-4E90-ABCE-62FC38D4B212}" srcOrd="10" destOrd="0" presId="urn:microsoft.com/office/officeart/2005/8/layout/cycle8"/>
    <dgm:cxn modelId="{2EED63CF-C62D-412B-966B-8E055E59EFF6}" type="presParOf" srcId="{0E26DB37-72C3-4EBC-813D-BAA9613C3392}" destId="{A8EA529B-32AF-4A70-B86A-CD0D3C614452}" srcOrd="11" destOrd="0" presId="urn:microsoft.com/office/officeart/2005/8/layout/cycle8"/>
    <dgm:cxn modelId="{0952F7CE-4D72-4CA8-8FC8-81460E0BD046}" type="presParOf" srcId="{0E26DB37-72C3-4EBC-813D-BAA9613C3392}" destId="{F913D5E4-D19A-4C20-8320-DB4EA9B7BDF8}" srcOrd="12" destOrd="0" presId="urn:microsoft.com/office/officeart/2005/8/layout/cycle8"/>
    <dgm:cxn modelId="{36975FD8-F85A-4F95-AA82-55F95B190A44}" type="presParOf" srcId="{0E26DB37-72C3-4EBC-813D-BAA9613C3392}" destId="{9C476E25-FF60-43B8-BA6D-E4D8F0839A7F}" srcOrd="13" destOrd="0" presId="urn:microsoft.com/office/officeart/2005/8/layout/cycle8"/>
    <dgm:cxn modelId="{69FB129E-7C81-4A69-8B8C-0FA1A077F48B}" type="presParOf" srcId="{0E26DB37-72C3-4EBC-813D-BAA9613C3392}" destId="{A0F8953C-2266-47A4-8D47-222EEBB4633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9FF97-6A52-40EB-AC03-1BC49F29C4D3}">
      <dsp:nvSpPr>
        <dsp:cNvPr id="0" name=""/>
        <dsp:cNvSpPr/>
      </dsp:nvSpPr>
      <dsp:spPr>
        <a:xfrm>
          <a:off x="919069" y="417372"/>
          <a:ext cx="5393740" cy="5393740"/>
        </a:xfrm>
        <a:prstGeom prst="pie">
          <a:avLst>
            <a:gd name="adj1" fmla="val 16200000"/>
            <a:gd name="adj2" fmla="val 1800000"/>
          </a:avLst>
        </a:prstGeom>
        <a:solidFill>
          <a:srgbClr val="008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Coordinate</a:t>
          </a:r>
        </a:p>
      </dsp:txBody>
      <dsp:txXfrm>
        <a:off x="3761699" y="1560332"/>
        <a:ext cx="1926336" cy="1605280"/>
      </dsp:txXfrm>
    </dsp:sp>
    <dsp:sp modelId="{61333C7B-D131-483C-9EDB-24F511B5B7CC}">
      <dsp:nvSpPr>
        <dsp:cNvPr id="0" name=""/>
        <dsp:cNvSpPr/>
      </dsp:nvSpPr>
      <dsp:spPr>
        <a:xfrm>
          <a:off x="785006" y="590750"/>
          <a:ext cx="5393740" cy="5393740"/>
        </a:xfrm>
        <a:prstGeom prst="pie">
          <a:avLst>
            <a:gd name="adj1" fmla="val 1800000"/>
            <a:gd name="adj2" fmla="val 9000000"/>
          </a:avLst>
        </a:prstGeom>
        <a:solidFill>
          <a:srgbClr val="A58E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Convene</a:t>
          </a:r>
        </a:p>
      </dsp:txBody>
      <dsp:txXfrm>
        <a:off x="2069230" y="4090261"/>
        <a:ext cx="2889504" cy="1412646"/>
      </dsp:txXfrm>
    </dsp:sp>
    <dsp:sp modelId="{750D9801-93DD-4279-87EB-23F9900E3F9D}">
      <dsp:nvSpPr>
        <dsp:cNvPr id="0" name=""/>
        <dsp:cNvSpPr/>
      </dsp:nvSpPr>
      <dsp:spPr>
        <a:xfrm>
          <a:off x="696898" y="417372"/>
          <a:ext cx="5393740" cy="5393740"/>
        </a:xfrm>
        <a:prstGeom prst="pie">
          <a:avLst>
            <a:gd name="adj1" fmla="val 9000000"/>
            <a:gd name="adj2" fmla="val 16200000"/>
          </a:avLst>
        </a:prstGeom>
        <a:solidFill>
          <a:srgbClr val="A500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Catalyze</a:t>
          </a:r>
        </a:p>
      </dsp:txBody>
      <dsp:txXfrm>
        <a:off x="1321673" y="1560332"/>
        <a:ext cx="1926336" cy="1605280"/>
      </dsp:txXfrm>
    </dsp:sp>
    <dsp:sp modelId="{F913D5E4-D19A-4C20-8320-DB4EA9B7BDF8}">
      <dsp:nvSpPr>
        <dsp:cNvPr id="0" name=""/>
        <dsp:cNvSpPr/>
      </dsp:nvSpPr>
      <dsp:spPr>
        <a:xfrm>
          <a:off x="585616" y="83474"/>
          <a:ext cx="6061537" cy="606153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76E25-FF60-43B8-BA6D-E4D8F0839A7F}">
      <dsp:nvSpPr>
        <dsp:cNvPr id="0" name=""/>
        <dsp:cNvSpPr/>
      </dsp:nvSpPr>
      <dsp:spPr>
        <a:xfrm>
          <a:off x="451108" y="256511"/>
          <a:ext cx="6061537" cy="606153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8953C-2266-47A4-8D47-222EEBB4633E}">
      <dsp:nvSpPr>
        <dsp:cNvPr id="0" name=""/>
        <dsp:cNvSpPr/>
      </dsp:nvSpPr>
      <dsp:spPr>
        <a:xfrm>
          <a:off x="362555" y="83474"/>
          <a:ext cx="6061537" cy="606153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1F8915-C1D6-4861-BF75-7B149906F346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025E2B-BE6A-45E0-B2EE-0BE884A15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3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5E2B-BE6A-45E0-B2EE-0BE884A157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40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5E2B-BE6A-45E0-B2EE-0BE884A157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5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5449" indent="-289562" defTabSz="9382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63100" indent="-231326" defTabSz="9382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28987" indent="-231326" defTabSz="9382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94873" indent="-231326" defTabSz="9382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60760" indent="-231326" defTabSz="938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26647" indent="-231326" defTabSz="938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92534" indent="-231326" defTabSz="938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58421" indent="-231326" defTabSz="9382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457451-DA86-4A33-BB3C-1E575D62BFF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823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118B-0829-437A-9255-B66E99CA05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118B-0829-437A-9255-B66E99CA05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75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5E2B-BE6A-45E0-B2EE-0BE884A157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1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5E2B-BE6A-45E0-B2EE-0BE884A1570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09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Revise to include USAID.  Verify arrow placement for each agency.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5E2B-BE6A-45E0-B2EE-0BE884A1570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45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5E2B-BE6A-45E0-B2EE-0BE884A1570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5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600" dirty="0">
              <a:solidFill>
                <a:srgbClr val="000000"/>
              </a:solidFill>
              <a:latin typeface="Arial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118B-0829-437A-9255-B66E99CA05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5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5E2B-BE6A-45E0-B2EE-0BE884A157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3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5E2B-BE6A-45E0-B2EE-0BE884A157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5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dirty="0">
                <a:ea typeface="MS PGothic" charset="-128"/>
                <a:cs typeface="ＭＳ Ｐゴシック" charset="-128"/>
              </a:rPr>
              <a:t>NIAAA appears twice on the right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118B-0829-437A-9255-B66E99CA05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0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spcAft>
                <a:spcPts val="2751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5E2B-BE6A-45E0-B2EE-0BE884A157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2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5E2B-BE6A-45E0-B2EE-0BE884A157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8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7803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7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5449" indent="-289562" defTabSz="936627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63100" indent="-231326" defTabSz="936627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28987" indent="-231326" defTabSz="936627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94873" indent="-231326" defTabSz="936627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60760" indent="-231326" defTabSz="93662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26647" indent="-231326" defTabSz="93662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92534" indent="-231326" defTabSz="93662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58421" indent="-231326" defTabSz="93662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B59226A-F795-450B-AFBE-1355D821851A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0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071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71450" indent="-296711" defTabSz="956071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86847" indent="-237369" defTabSz="956071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61585" indent="-237369" defTabSz="956071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136324" indent="-237369" defTabSz="956071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11062" indent="-237369" defTabSz="9560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85801" indent="-237369" defTabSz="9560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560540" indent="-237369" defTabSz="9560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035279" indent="-237369" defTabSz="9560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1456CBF-F761-4D59-AAD5-9A7FAC1519EC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4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HHS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2" y="8196263"/>
            <a:ext cx="993776" cy="7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:\1-Director\Resources\Photos and Images\Logos Maps Buildings\NIH Specific\NIH_Logomark_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9146382"/>
            <a:ext cx="151447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325188"/>
            <a:ext cx="13716000" cy="2939756"/>
          </a:xfrm>
        </p:spPr>
        <p:txBody>
          <a:bodyPr anchor="t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300"/>
            </a:lvl1pPr>
            <a:lvl2pPr marL="514350" indent="0" algn="ctr">
              <a:buNone/>
              <a:defRPr sz="2300"/>
            </a:lvl2pPr>
            <a:lvl3pPr marL="1028700" indent="0" algn="ctr">
              <a:buNone/>
              <a:defRPr sz="2000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44E3-B07E-4496-9F22-2B55ACAAA48C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983A-2C12-46DE-A5F7-800809CCC4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08447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05C0-1620-430D-841B-971203512FB4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828B-180B-4BA8-B14E-98B4C25B52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52962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2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2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042B-06F7-43C0-BDBE-A964E30F2471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37C6-05FC-4AEF-A2E7-F1789BE8EA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8933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6" y="576263"/>
            <a:ext cx="8229600" cy="95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6FA2-DB1E-4B95-8416-A27CDED229B3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F7C1-24EA-4245-8DB7-7917CEA162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33639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CDEB-91DA-4CB3-95AE-F7DA4D066800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8EADB-4885-4756-82D1-770943F818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9761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D1AF-A78B-4805-B97F-1BBA146DC248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1D04-EFBF-4B80-9C7B-DF8D3D9A33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84956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D7FB-F010-49EB-B030-0C23B5946B14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177C-9B5B-493D-B4EE-72D4E861F8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89363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45B3-919C-46D0-A528-E8C0FB8092A6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1D04-EFBF-4B80-9C7B-DF8D3D9A33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73943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58BB-865D-41FA-B139-61BFA1C399A0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1207-2664-44AF-867C-B208110807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14553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3CBA-10F8-49FC-9403-9595B0F8B474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96E6-8F42-4943-8FAE-8E84126A6E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320206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6000"/>
              </a:lnSpc>
              <a:defRPr sz="5600" b="1" baseline="0">
                <a:solidFill>
                  <a:srgbClr val="00616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2400302"/>
            <a:ext cx="7759338" cy="6286500"/>
          </a:xfrm>
          <a:prstGeom prst="rect">
            <a:avLst/>
          </a:prstGeom>
        </p:spPr>
        <p:txBody>
          <a:bodyPr/>
          <a:lstStyle>
            <a:lvl1pPr marL="685784" indent="-685784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4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1485863" indent="-571485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4001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36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36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36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9614264" y="2400302"/>
            <a:ext cx="7759338" cy="6286500"/>
          </a:xfrm>
          <a:prstGeom prst="rect">
            <a:avLst/>
          </a:prstGeom>
        </p:spPr>
        <p:txBody>
          <a:bodyPr/>
          <a:lstStyle>
            <a:lvl1pPr marL="685784" indent="-685784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4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1485863" indent="-571485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4001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36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36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36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10058402"/>
            <a:ext cx="18286392" cy="244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" y="8646559"/>
            <a:ext cx="2374232" cy="13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309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3388" indent="-433388">
              <a:lnSpc>
                <a:spcPct val="100000"/>
              </a:lnSpc>
              <a:tabLst/>
              <a:defRPr sz="3600"/>
            </a:lvl1pPr>
            <a:lvl2pPr marL="945357" indent="-431007">
              <a:lnSpc>
                <a:spcPct val="100000"/>
              </a:lnSpc>
              <a:tabLst/>
              <a:defRPr sz="3600"/>
            </a:lvl2pPr>
            <a:lvl3pPr marL="1716882" indent="-688182">
              <a:lnSpc>
                <a:spcPct val="100000"/>
              </a:lnSpc>
              <a:tabLst/>
              <a:defRPr sz="3600"/>
            </a:lvl3pPr>
            <a:lvl4pPr marL="2233613" indent="-690563">
              <a:lnSpc>
                <a:spcPct val="100000"/>
              </a:lnSpc>
              <a:tabLst>
                <a:tab pos="2133600" algn="l"/>
              </a:tabLst>
              <a:defRPr sz="3600"/>
            </a:lvl4pPr>
            <a:lvl5pPr marL="2747963" indent="-690563">
              <a:lnSpc>
                <a:spcPct val="100000"/>
              </a:lnSpc>
              <a:tabLst/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C833-6634-4800-BC06-0E1DEC0CCDC4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5" y="356763"/>
            <a:ext cx="4839789" cy="74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617566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>
            <a:fillRect/>
          </a:stretch>
        </p:blipFill>
        <p:spPr bwMode="auto">
          <a:xfrm>
            <a:off x="0" y="10032207"/>
            <a:ext cx="18288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>
            <a:fillRect/>
          </a:stretch>
        </p:blipFill>
        <p:spPr bwMode="auto">
          <a:xfrm>
            <a:off x="0" y="10032207"/>
            <a:ext cx="18288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" y="9034465"/>
            <a:ext cx="1781174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2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2317751"/>
            <a:ext cx="16459200" cy="6683376"/>
          </a:xfrm>
        </p:spPr>
        <p:txBody>
          <a:bodyPr/>
          <a:lstStyle>
            <a:lvl1pPr marL="514350" indent="-514350">
              <a:buClr>
                <a:srgbClr val="006A71"/>
              </a:buClr>
              <a:buFont typeface="Wingdings" panose="05000000000000000000" pitchFamily="2" charset="2"/>
              <a:buChar char="§"/>
              <a:defRPr sz="3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9A4E9E"/>
              </a:buClr>
              <a:defRPr sz="3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3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3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3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10929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1"/>
            <a:ext cx="15773400" cy="4279106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198"/>
            <a:ext cx="15773400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5E1B-FA43-4F05-976D-2096D979F55D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1CE2-7B5C-492B-B6ED-41486D12AE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05592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365B-3C5B-4230-B953-8F66BC9396E6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EE56-78E8-40B7-81B4-F42FF9F60B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84823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2" y="2521745"/>
            <a:ext cx="7774782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2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8DCC-2156-4118-8855-86CAB92CED66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B639-7A53-4922-860E-742FEAC6C4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82878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0D12-CAEB-4587-A499-A794E1049157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D01F-9852-4394-BA95-B8B0BD780B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75951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5763"/>
            <a:ext cx="8229600" cy="95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AB6C-612F-443C-8593-FE6FDB4DE6A7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76BF-2870-4B09-A4BE-CD08F7CD5E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96750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600"/>
            </a:lvl2pPr>
            <a:lvl3pPr marL="1028700" indent="0">
              <a:buNone/>
              <a:defRPr sz="1400"/>
            </a:lvl3pPr>
            <a:lvl4pPr marL="1543050" indent="0">
              <a:buNone/>
              <a:defRPr sz="1100"/>
            </a:lvl4pPr>
            <a:lvl5pPr marL="2057400" indent="0">
              <a:buNone/>
              <a:defRPr sz="1100"/>
            </a:lvl5pPr>
            <a:lvl6pPr marL="2571750" indent="0">
              <a:buNone/>
              <a:defRPr sz="1100"/>
            </a:lvl6pPr>
            <a:lvl7pPr marL="3086100" indent="0">
              <a:buNone/>
              <a:defRPr sz="1100"/>
            </a:lvl7pPr>
            <a:lvl8pPr marL="3600450" indent="0">
              <a:buNone/>
              <a:defRPr sz="1100"/>
            </a:lvl8pPr>
            <a:lvl9pPr marL="41148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70BE-73E7-4136-9A7F-BD8D7AC0F54B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AEC2-A0C4-45E6-9F71-BE8E8D258B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60129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41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600"/>
            </a:lvl2pPr>
            <a:lvl3pPr marL="1028700" indent="0">
              <a:buNone/>
              <a:defRPr sz="1400"/>
            </a:lvl3pPr>
            <a:lvl4pPr marL="1543050" indent="0">
              <a:buNone/>
              <a:defRPr sz="1100"/>
            </a:lvl4pPr>
            <a:lvl5pPr marL="2057400" indent="0">
              <a:buNone/>
              <a:defRPr sz="1100"/>
            </a:lvl5pPr>
            <a:lvl6pPr marL="2571750" indent="0">
              <a:buNone/>
              <a:defRPr sz="1100"/>
            </a:lvl6pPr>
            <a:lvl7pPr marL="3086100" indent="0">
              <a:buNone/>
              <a:defRPr sz="1100"/>
            </a:lvl7pPr>
            <a:lvl8pPr marL="3600450" indent="0">
              <a:buNone/>
              <a:defRPr sz="1100"/>
            </a:lvl8pPr>
            <a:lvl9pPr marL="41148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0E2B-E787-40A4-A7CC-CB9939285B0D}" type="datetime1">
              <a:rPr lang="en-US" altLang="en-US" smtClean="0"/>
              <a:t>7/25/2018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7062-A196-4639-A208-E227D1A950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000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00" y="1436915"/>
            <a:ext cx="15773400" cy="109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66F797-F91B-4364-88CB-185D95426F75}" type="datetime1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7/25/2018</a:t>
            </a:fld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EB4C05-B7F4-4719-900C-9F84B98DEE9A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31" name="Picture 7" descr="DHHS Logo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2" y="8196263"/>
            <a:ext cx="993776" cy="7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P:\1-Director\Resources\Photos and Images\Logos Maps Buildings\NIH Specific\NIH_Logomark_White.png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9146382"/>
            <a:ext cx="151447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5" y="356763"/>
            <a:ext cx="4839789" cy="74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24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3" r:id="rId18"/>
    <p:sldLayoutId id="2147483706" r:id="rId19"/>
    <p:sldLayoutId id="2147483707" r:id="rId20"/>
  </p:sldLayoutIdLst>
  <p:transition>
    <p:fade/>
  </p:transition>
  <p:hf hdr="0" ftr="0" dt="0"/>
  <p:txStyles>
    <p:titleStyle>
      <a:lvl1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b="1" kern="1200">
          <a:solidFill>
            <a:srgbClr val="101D98"/>
          </a:solidFill>
          <a:latin typeface="Arial" charset="0"/>
          <a:ea typeface="Arial" charset="0"/>
          <a:cs typeface="Arial" charset="0"/>
        </a:defRPr>
      </a:lvl1pPr>
      <a:lvl2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ＭＳ Ｐゴシック" charset="0"/>
        </a:defRPr>
      </a:lvl2pPr>
      <a:lvl3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ＭＳ Ｐゴシック" charset="0"/>
        </a:defRPr>
      </a:lvl3pPr>
      <a:lvl4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ＭＳ Ｐゴシック" charset="0"/>
        </a:defRPr>
      </a:lvl4pPr>
      <a:lvl5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ＭＳ Ｐゴシック" charset="0"/>
        </a:defRPr>
      </a:lvl5pPr>
      <a:lvl6pPr marL="685800" algn="l" defTabSz="1028700" rtl="0" fontAlgn="base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anose="020F0302020204030204" pitchFamily="34" charset="0"/>
        </a:defRPr>
      </a:lvl6pPr>
      <a:lvl7pPr marL="1371600" algn="l" defTabSz="1028700" rtl="0" fontAlgn="base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anose="020F0302020204030204" pitchFamily="34" charset="0"/>
        </a:defRPr>
      </a:lvl7pPr>
      <a:lvl8pPr marL="2057400" algn="l" defTabSz="1028700" rtl="0" fontAlgn="base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anose="020F0302020204030204" pitchFamily="34" charset="0"/>
        </a:defRPr>
      </a:lvl8pPr>
      <a:lvl9pPr marL="2743200" algn="l" defTabSz="1028700" rtl="0" fontAlgn="base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7175" indent="-257175" algn="l" defTabSz="1028700" rtl="0" eaLnBrk="0" fontAlgn="base" hangingPunct="0">
        <a:lnSpc>
          <a:spcPct val="90000"/>
        </a:lnSpc>
        <a:spcBef>
          <a:spcPts val="1125"/>
        </a:spcBef>
        <a:spcAft>
          <a:spcPct val="0"/>
        </a:spcAft>
        <a:buClr>
          <a:srgbClr val="C00000"/>
        </a:buClr>
        <a:buSzPct val="105000"/>
        <a:buFont typeface="Arial" charset="0"/>
        <a:buChar char="•"/>
        <a:defRPr sz="3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71525" indent="-257175" algn="l" defTabSz="102870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Clr>
          <a:srgbClr val="C00000"/>
        </a:buClr>
        <a:buFont typeface="Wingdings" charset="2"/>
        <a:buChar char="§"/>
        <a:defRPr sz="3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285875" indent="-257175" algn="l" defTabSz="102870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Clr>
          <a:srgbClr val="C00000"/>
        </a:buClr>
        <a:buFont typeface=".HelveticaNeueDeskInterface-Regular" charset="-120"/>
        <a:buChar char="―"/>
        <a:defRPr sz="3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800225" indent="-257175" algn="l" defTabSz="102870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Clr>
          <a:srgbClr val="C00000"/>
        </a:buClr>
        <a:buFont typeface=".HelveticaNeueDeskInterface-Regular" charset="-120"/>
        <a:buChar char="―"/>
        <a:defRPr sz="3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314575" indent="-257175" algn="l" defTabSz="102870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Clr>
          <a:srgbClr val="C00000"/>
        </a:buClr>
        <a:buFont typeface=".HelveticaNeueDeskInterface-Regular" charset="-120"/>
        <a:buChar char="―"/>
        <a:defRPr sz="3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01562"/>
            <a:ext cx="13716000" cy="407454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Aging with HIV:</a:t>
            </a:r>
            <a:b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NIH Research Agenda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6609571"/>
            <a:ext cx="13716000" cy="2483643"/>
          </a:xfrm>
        </p:spPr>
        <p:txBody>
          <a:bodyPr/>
          <a:lstStyle/>
          <a:p>
            <a:r>
              <a:rPr lang="en-US" sz="4200" b="1" dirty="0"/>
              <a:t>Maureen M. Goodenow, Ph.D.</a:t>
            </a:r>
          </a:p>
          <a:p>
            <a:r>
              <a:rPr lang="en-US" sz="3600" dirty="0"/>
              <a:t>NIH Associate Director for AIDS Research</a:t>
            </a:r>
          </a:p>
          <a:p>
            <a:r>
              <a:rPr lang="en-US" sz="3600" dirty="0"/>
              <a:t>Director, NIH Office of AIDS Research </a:t>
            </a:r>
          </a:p>
          <a:p>
            <a:r>
              <a:rPr lang="en-US" sz="3600" dirty="0"/>
              <a:t>July 25,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B983A-2C12-46DE-A5F7-800809CCC4A5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97100" y="4238835"/>
            <a:ext cx="13716000" cy="169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>
            <a:lvl1pPr algn="ctr" defTabSz="10287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800" b="1" kern="1200">
                <a:solidFill>
                  <a:srgbClr val="101D98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10287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10287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10287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10287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685800" algn="l" defTabSz="10287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371600" algn="l" defTabSz="10287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2057400" algn="l" defTabSz="10287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743200" algn="l" defTabSz="10287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4800" dirty="0"/>
              <a:t>IAS AIDS 2018: Healthy Aging for PWH 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4688087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2AEC69C4-2BE8-844E-BBAB-FF0B03440D50}"/>
              </a:ext>
            </a:extLst>
          </p:cNvPr>
          <p:cNvSpPr/>
          <p:nvPr/>
        </p:nvSpPr>
        <p:spPr>
          <a:xfrm>
            <a:off x="13939520" y="3139440"/>
            <a:ext cx="3525520" cy="553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210BA-76A2-48EA-881B-49F5BB2A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</p:spPr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7D5703-1ED2-4143-B7AE-288C36A0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436915"/>
            <a:ext cx="15773400" cy="838925"/>
          </a:xfrm>
        </p:spPr>
        <p:txBody>
          <a:bodyPr/>
          <a:lstStyle/>
          <a:p>
            <a:r>
              <a:rPr lang="en-US" sz="4000" dirty="0"/>
              <a:t>Global Regions: PWH aged 50</a:t>
            </a:r>
            <a:r>
              <a:rPr lang="en-US" sz="4000" baseline="30000" dirty="0"/>
              <a:t>+</a:t>
            </a:r>
            <a:r>
              <a:rPr lang="en-US" sz="4000" dirty="0"/>
              <a:t>, 1995-2013 </a:t>
            </a:r>
            <a:r>
              <a:rPr lang="en-US" sz="3200" dirty="0"/>
              <a:t>(estimate)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B353E-1F13-8C4D-80D1-B02383BB07C1}"/>
              </a:ext>
            </a:extLst>
          </p:cNvPr>
          <p:cNvSpPr txBox="1"/>
          <p:nvPr/>
        </p:nvSpPr>
        <p:spPr>
          <a:xfrm>
            <a:off x="1834650" y="9534527"/>
            <a:ext cx="5191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UNAIDS 2013 estimates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8599A2-35A1-0E43-8398-779A32F44C62}"/>
              </a:ext>
            </a:extLst>
          </p:cNvPr>
          <p:cNvSpPr txBox="1"/>
          <p:nvPr/>
        </p:nvSpPr>
        <p:spPr>
          <a:xfrm rot="16200000">
            <a:off x="-2157262" y="5553260"/>
            <a:ext cx="5618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/>
                <a:cs typeface="Arial"/>
              </a:rPr>
              <a:t>Number of PWH aged 50+ (thousands)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0759C0C-D66F-6640-A746-8E7D2C2D5B9F}"/>
              </a:ext>
            </a:extLst>
          </p:cNvPr>
          <p:cNvCxnSpPr>
            <a:cxnSpLocks/>
          </p:cNvCxnSpPr>
          <p:nvPr/>
        </p:nvCxnSpPr>
        <p:spPr>
          <a:xfrm>
            <a:off x="14163040" y="3487420"/>
            <a:ext cx="579120" cy="0"/>
          </a:xfrm>
          <a:prstGeom prst="line">
            <a:avLst/>
          </a:prstGeom>
          <a:ln w="47625" cmpd="sng">
            <a:solidFill>
              <a:srgbClr val="D62C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A0559A4-CD52-014D-ADCE-5ED8B2586C74}"/>
              </a:ext>
            </a:extLst>
          </p:cNvPr>
          <p:cNvCxnSpPr>
            <a:cxnSpLocks/>
          </p:cNvCxnSpPr>
          <p:nvPr/>
        </p:nvCxnSpPr>
        <p:spPr>
          <a:xfrm>
            <a:off x="14163040" y="4236720"/>
            <a:ext cx="579120" cy="0"/>
          </a:xfrm>
          <a:prstGeom prst="line">
            <a:avLst/>
          </a:prstGeom>
          <a:ln w="4762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AB20B61-CDF8-0645-805C-D9EC839A2774}"/>
              </a:ext>
            </a:extLst>
          </p:cNvPr>
          <p:cNvCxnSpPr>
            <a:cxnSpLocks/>
          </p:cNvCxnSpPr>
          <p:nvPr/>
        </p:nvCxnSpPr>
        <p:spPr>
          <a:xfrm>
            <a:off x="14163040" y="4889500"/>
            <a:ext cx="579120" cy="0"/>
          </a:xfrm>
          <a:prstGeom prst="line">
            <a:avLst/>
          </a:prstGeom>
          <a:ln w="47625" cmpd="sng">
            <a:solidFill>
              <a:srgbClr val="00D4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2767FE-90E0-4C4B-9C36-1D51B52A1B7F}"/>
              </a:ext>
            </a:extLst>
          </p:cNvPr>
          <p:cNvCxnSpPr>
            <a:cxnSpLocks/>
          </p:cNvCxnSpPr>
          <p:nvPr/>
        </p:nvCxnSpPr>
        <p:spPr>
          <a:xfrm>
            <a:off x="14163040" y="5298948"/>
            <a:ext cx="579120" cy="0"/>
          </a:xfrm>
          <a:prstGeom prst="line">
            <a:avLst/>
          </a:prstGeom>
          <a:ln w="4762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03E8E70-6264-EB42-8A72-D9021FCF0368}"/>
              </a:ext>
            </a:extLst>
          </p:cNvPr>
          <p:cNvCxnSpPr>
            <a:cxnSpLocks/>
          </p:cNvCxnSpPr>
          <p:nvPr/>
        </p:nvCxnSpPr>
        <p:spPr>
          <a:xfrm>
            <a:off x="14163040" y="5845556"/>
            <a:ext cx="579120" cy="0"/>
          </a:xfrm>
          <a:prstGeom prst="line">
            <a:avLst/>
          </a:prstGeom>
          <a:ln w="47625" cmpd="sng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26DC7FA-7237-A64A-800E-9B55036ADCC2}"/>
              </a:ext>
            </a:extLst>
          </p:cNvPr>
          <p:cNvCxnSpPr>
            <a:cxnSpLocks/>
          </p:cNvCxnSpPr>
          <p:nvPr/>
        </p:nvCxnSpPr>
        <p:spPr>
          <a:xfrm>
            <a:off x="14163040" y="6437884"/>
            <a:ext cx="579120" cy="0"/>
          </a:xfrm>
          <a:prstGeom prst="line">
            <a:avLst/>
          </a:prstGeom>
          <a:ln w="47625" cmpd="sng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0357DDA-D19D-B744-BCBB-F8A5C7980043}"/>
              </a:ext>
            </a:extLst>
          </p:cNvPr>
          <p:cNvCxnSpPr>
            <a:cxnSpLocks/>
          </p:cNvCxnSpPr>
          <p:nvPr/>
        </p:nvCxnSpPr>
        <p:spPr>
          <a:xfrm>
            <a:off x="14163040" y="7233920"/>
            <a:ext cx="579120" cy="0"/>
          </a:xfrm>
          <a:prstGeom prst="line">
            <a:avLst/>
          </a:prstGeom>
          <a:ln w="47625" cmpd="sng">
            <a:solidFill>
              <a:srgbClr val="0087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8CEFF71-6F5C-3944-90CB-CA88F2EA8328}"/>
              </a:ext>
            </a:extLst>
          </p:cNvPr>
          <p:cNvCxnSpPr>
            <a:cxnSpLocks/>
          </p:cNvCxnSpPr>
          <p:nvPr/>
        </p:nvCxnSpPr>
        <p:spPr>
          <a:xfrm>
            <a:off x="14163040" y="7769860"/>
            <a:ext cx="579120" cy="0"/>
          </a:xfrm>
          <a:prstGeom prst="line">
            <a:avLst/>
          </a:prstGeom>
          <a:ln w="47625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8594323-1858-9149-872A-FD28A5FEE0A3}"/>
              </a:ext>
            </a:extLst>
          </p:cNvPr>
          <p:cNvCxnSpPr>
            <a:cxnSpLocks/>
          </p:cNvCxnSpPr>
          <p:nvPr/>
        </p:nvCxnSpPr>
        <p:spPr>
          <a:xfrm>
            <a:off x="14163040" y="8417560"/>
            <a:ext cx="579120" cy="0"/>
          </a:xfrm>
          <a:prstGeom prst="line">
            <a:avLst/>
          </a:prstGeom>
          <a:ln w="4762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99786346-1E0B-6240-80DE-23DB351BD617}"/>
              </a:ext>
            </a:extLst>
          </p:cNvPr>
          <p:cNvSpPr txBox="1"/>
          <p:nvPr/>
        </p:nvSpPr>
        <p:spPr>
          <a:xfrm>
            <a:off x="14813280" y="3268980"/>
            <a:ext cx="2550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latin typeface="Arial"/>
                <a:cs typeface="Arial"/>
              </a:rPr>
              <a:t>Southern Africa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Arial"/>
                <a:cs typeface="Arial"/>
              </a:rPr>
              <a:t>Western and Central Europe and North America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Arial"/>
                <a:cs typeface="Arial"/>
              </a:rPr>
              <a:t>Eastern Africa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Arial"/>
                <a:cs typeface="Arial"/>
              </a:rPr>
              <a:t>Western Africa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Arial"/>
                <a:cs typeface="Arial"/>
              </a:rPr>
              <a:t>Asia and the Pacific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Arial"/>
                <a:cs typeface="Arial"/>
              </a:rPr>
              <a:t>Latin America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Arial"/>
                <a:cs typeface="Arial"/>
              </a:rPr>
              <a:t>Caribbean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Arial"/>
                <a:cs typeface="Arial"/>
              </a:rPr>
              <a:t>Central Africa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Arial"/>
                <a:cs typeface="Arial"/>
              </a:rPr>
              <a:t>Eastern Europe and Central Asia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Arial"/>
                <a:cs typeface="Arial"/>
              </a:rPr>
              <a:t>Middle East and North Africa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38863F7-001C-474D-BDB0-162CAD8FF2DB}"/>
              </a:ext>
            </a:extLst>
          </p:cNvPr>
          <p:cNvCxnSpPr>
            <a:cxnSpLocks/>
          </p:cNvCxnSpPr>
          <p:nvPr/>
        </p:nvCxnSpPr>
        <p:spPr>
          <a:xfrm>
            <a:off x="14163040" y="6778752"/>
            <a:ext cx="579120" cy="0"/>
          </a:xfrm>
          <a:prstGeom prst="line">
            <a:avLst/>
          </a:prstGeom>
          <a:ln w="47625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73" y="2299974"/>
            <a:ext cx="13120867" cy="7142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42160" y="2608073"/>
            <a:ext cx="2517140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Global Region</a:t>
            </a:r>
          </a:p>
        </p:txBody>
      </p:sp>
    </p:spTree>
    <p:extLst>
      <p:ext uri="{BB962C8B-B14F-4D97-AF65-F5344CB8AC3E}">
        <p14:creationId xmlns:p14="http://schemas.microsoft.com/office/powerpoint/2010/main" val="32205050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1221232" y="1454249"/>
            <a:ext cx="14826487" cy="80883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HIV and Aging Working Group</a:t>
            </a:r>
            <a:b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NIH Office of AIDS Research</a:t>
            </a:r>
            <a:br>
              <a:rPr lang="en-US" altLang="en-US" sz="6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6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937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r="1703" b="2274"/>
          <a:stretch/>
        </p:blipFill>
        <p:spPr bwMode="auto">
          <a:xfrm>
            <a:off x="1856582" y="2903219"/>
            <a:ext cx="13482478" cy="58064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0" name="TextBox 1"/>
          <p:cNvSpPr txBox="1">
            <a:spLocks noChangeArrowheads="1"/>
          </p:cNvSpPr>
          <p:nvPr/>
        </p:nvSpPr>
        <p:spPr bwMode="auto">
          <a:xfrm>
            <a:off x="5173927" y="9344023"/>
            <a:ext cx="66532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i="1" dirty="0">
                <a:solidFill>
                  <a:srgbClr val="2F5897"/>
                </a:solidFill>
                <a:latin typeface="arial" panose="020B0604020202020204" pitchFamily="34" charset="0"/>
              </a:rPr>
              <a:t>JAIDS July 1, 2012</a:t>
            </a:r>
            <a:endParaRPr lang="en-US" altLang="en-US" sz="21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92304-6E86-4B2F-B8E0-DD7D21AD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849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540343" y="9152423"/>
            <a:ext cx="4114800" cy="547688"/>
          </a:xfrm>
        </p:spPr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300" y="1188736"/>
            <a:ext cx="15773400" cy="1099119"/>
          </a:xfrm>
        </p:spPr>
        <p:txBody>
          <a:bodyPr/>
          <a:lstStyle/>
          <a:p>
            <a:r>
              <a:rPr lang="en-US" altLang="en-US" sz="4000" dirty="0"/>
              <a:t>Research Cohorts Across the Lifespan</a:t>
            </a:r>
            <a:br>
              <a:rPr lang="en-US" altLang="en-US" sz="4000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EC394B-DB3B-F041-9251-0AC3E291B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51057"/>
              </p:ext>
            </p:extLst>
          </p:nvPr>
        </p:nvGraphicFramePr>
        <p:xfrm>
          <a:off x="1468564" y="1920826"/>
          <a:ext cx="15147237" cy="7772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163891">
                  <a:extLst>
                    <a:ext uri="{9D8B030D-6E8A-4147-A177-3AD203B41FA5}">
                      <a16:colId xmlns:a16="http://schemas.microsoft.com/office/drawing/2014/main" val="1121670175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2934249381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2175795932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1417971088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3163959470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1830901196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54206586"/>
                    </a:ext>
                  </a:extLst>
                </a:gridCol>
              </a:tblGrid>
              <a:tr h="71871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Neonates/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Infants 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(0-2)**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(2-9)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Preteens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(9-13)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Adolescents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(13-18)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Young Adults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(18-24)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Adults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(24-65)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Seniors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(65+)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188282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2045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9261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1211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6737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101D9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Veterans Aging Cohort Study (VACS)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101D98"/>
                          </a:solidFill>
                          <a:latin typeface="Arial" panose="020B0604020202020204" pitchFamily="34" charset="0"/>
                          <a:cs typeface="+mn-cs"/>
                        </a:rPr>
                        <a:t>Veterans Aging Cohort Study (VACS)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101D98"/>
                          </a:solidFill>
                          <a:latin typeface="Arial" panose="020B0604020202020204" pitchFamily="34" charset="0"/>
                          <a:cs typeface="+mn-cs"/>
                        </a:rPr>
                        <a:t>Veterans Aging Cohort Study (VACS)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0414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0978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B6D2B52-B859-3746-85BD-A2C5F1EE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81" y="7158192"/>
            <a:ext cx="1335259" cy="7772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05910F-A047-3E4D-A8F6-6A3135FEB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0" y="6358914"/>
            <a:ext cx="1303757" cy="7772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1FC44E-10E4-3B4E-A7AB-2F3A02E722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9"/>
          <a:stretch/>
        </p:blipFill>
        <p:spPr>
          <a:xfrm>
            <a:off x="10329218" y="4678003"/>
            <a:ext cx="1804134" cy="7772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0A1B02B-EBAE-2043-A982-7368E74AF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987" y="9054235"/>
            <a:ext cx="2015435" cy="5556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CCE4FB8-1133-F646-ACF9-CC0AD5F7C7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370" y="9054235"/>
            <a:ext cx="2015435" cy="555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D85599-EB83-4619-835A-6157A57F8CFB}"/>
              </a:ext>
            </a:extLst>
          </p:cNvPr>
          <p:cNvSpPr/>
          <p:nvPr/>
        </p:nvSpPr>
        <p:spPr>
          <a:xfrm>
            <a:off x="14034497" y="7189219"/>
            <a:ext cx="60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101D98"/>
                </a:solidFill>
                <a:latin typeface="Arial" panose="020B0604020202020204" pitchFamily="34" charset="0"/>
              </a:rPr>
              <a:t>**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7B0CE1-AD50-4DA9-871A-DBF95F6CFFC1}"/>
              </a:ext>
            </a:extLst>
          </p:cNvPr>
          <p:cNvSpPr/>
          <p:nvPr/>
        </p:nvSpPr>
        <p:spPr>
          <a:xfrm>
            <a:off x="1414863" y="9722306"/>
            <a:ext cx="3987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** </a:t>
            </a:r>
            <a:r>
              <a:rPr lang="en-US" sz="2000" dirty="0">
                <a:latin typeface="Arial" panose="020B0604020202020204" pitchFamily="34" charset="0"/>
              </a:rPr>
              <a:t>pregnant/postpartum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B968D2E-A6A0-FB42-9ECA-B65E22F748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90" y="3057477"/>
            <a:ext cx="1654012" cy="7315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6E6302-B323-3B4D-B056-6996ED7695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551" y="3954102"/>
            <a:ext cx="1975259" cy="5875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26E6302-B323-3B4D-B056-6996ED7695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740" y="3954101"/>
            <a:ext cx="1975259" cy="5875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26E6302-B323-3B4D-B056-6996ED7695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023" y="3954101"/>
            <a:ext cx="1975259" cy="5875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26E6302-B323-3B4D-B056-6996ED7695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546" y="3954100"/>
            <a:ext cx="1975259" cy="587513"/>
          </a:xfrm>
          <a:prstGeom prst="rect">
            <a:avLst/>
          </a:prstGeom>
        </p:spPr>
      </p:pic>
      <p:pic>
        <p:nvPicPr>
          <p:cNvPr id="46" name="Picture 45" descr="Image result for iede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63" y="5522571"/>
            <a:ext cx="1629079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B968D2E-A6A0-FB42-9ECA-B65E22F748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10" y="3057477"/>
            <a:ext cx="1654012" cy="7315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968D2E-A6A0-FB42-9ECA-B65E22F748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79" y="3057477"/>
            <a:ext cx="1654012" cy="7315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B1FC44E-10E4-3B4E-A7AB-2F3A02E722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9"/>
          <a:stretch/>
        </p:blipFill>
        <p:spPr>
          <a:xfrm>
            <a:off x="12457585" y="4691639"/>
            <a:ext cx="1804134" cy="7772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B1FC44E-10E4-3B4E-A7AB-2F3A02E722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9"/>
          <a:stretch/>
        </p:blipFill>
        <p:spPr>
          <a:xfrm>
            <a:off x="14639988" y="4697391"/>
            <a:ext cx="1804134" cy="777240"/>
          </a:xfrm>
          <a:prstGeom prst="rect">
            <a:avLst/>
          </a:prstGeom>
        </p:spPr>
      </p:pic>
      <p:pic>
        <p:nvPicPr>
          <p:cNvPr id="51" name="Picture 50" descr="Image result for iede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14" y="5515267"/>
            <a:ext cx="1629079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Image result for iede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56" y="5510433"/>
            <a:ext cx="1629079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Image result for iede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640" y="5522571"/>
            <a:ext cx="1629079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Image result for iede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829" y="5522571"/>
            <a:ext cx="1629079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 descr="Image result for iede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66" y="5522571"/>
            <a:ext cx="1629079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 descr="Image result for iede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897" y="5521214"/>
            <a:ext cx="1629079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05910F-A047-3E4D-A8F6-6A3135FEB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41" y="6354032"/>
            <a:ext cx="1303757" cy="7772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405910F-A047-3E4D-A8F6-6A3135FEB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740" y="6355895"/>
            <a:ext cx="1303757" cy="7772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405910F-A047-3E4D-A8F6-6A3135FEB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176" y="6354032"/>
            <a:ext cx="1303757" cy="77724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B6D2B52-B859-3746-85BD-A2C5F1EE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23" y="7158192"/>
            <a:ext cx="1335259" cy="7772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B6D2B52-B859-3746-85BD-A2C5F1EE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65" y="7158192"/>
            <a:ext cx="1335259" cy="77724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B6D2B52-B859-3746-85BD-A2C5F1EE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70" y="7158192"/>
            <a:ext cx="1335259" cy="77724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B6D2B52-B859-3746-85BD-A2C5F1EE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655" y="7158192"/>
            <a:ext cx="1335259" cy="77724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B6D2B52-B859-3746-85BD-A2C5F1EE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988" y="7142910"/>
            <a:ext cx="133525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4742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555104" y="9485192"/>
            <a:ext cx="4114800" cy="547688"/>
          </a:xfrm>
        </p:spPr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Clinical Trial Networks Across the </a:t>
            </a:r>
            <a:r>
              <a:rPr lang="en-US" altLang="en-US" sz="4000"/>
              <a:t>Lifespan </a:t>
            </a:r>
            <a:br>
              <a:rPr lang="en-US" altLang="en-US" sz="4000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EC394B-DB3B-F041-9251-0AC3E291B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23583"/>
              </p:ext>
            </p:extLst>
          </p:nvPr>
        </p:nvGraphicFramePr>
        <p:xfrm>
          <a:off x="1466494" y="2175443"/>
          <a:ext cx="15147237" cy="76783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163891">
                  <a:extLst>
                    <a:ext uri="{9D8B030D-6E8A-4147-A177-3AD203B41FA5}">
                      <a16:colId xmlns:a16="http://schemas.microsoft.com/office/drawing/2014/main" val="1121670175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2934249381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2175795932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1417971088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3163959470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1830901196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54206586"/>
                    </a:ext>
                  </a:extLst>
                </a:gridCol>
              </a:tblGrid>
              <a:tr h="71871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Neonates/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Infants 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(0-2)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(2-9)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Preteens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(9-13)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Adolescents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(13-18)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Young Adults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(18-24)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Adults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(24-65)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Seniors</a:t>
                      </a:r>
                      <a:b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</a:br>
                      <a:r>
                        <a:rPr lang="en-US" sz="2200" dirty="0">
                          <a:latin typeface="Arial" panose="020B0604020202020204" pitchFamily="34" charset="0"/>
                          <a:cs typeface="+mn-cs"/>
                        </a:rPr>
                        <a:t>(65+)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188282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9261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8492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1211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67375"/>
                  </a:ext>
                </a:extLst>
              </a:tr>
              <a:tr h="7289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041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0978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73BFF621-8D11-4649-A0B0-D2A9649A2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81" y="6996269"/>
            <a:ext cx="1970687" cy="6354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53F15F4-811C-4A2C-9472-D80221643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58" y="6995075"/>
            <a:ext cx="1970687" cy="6354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FB859B-332A-40E0-90CD-6AA933563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39" y="6995074"/>
            <a:ext cx="1970687" cy="6354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04F3CB4-FDB5-415A-8AAA-EC0E968D7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68" y="6989649"/>
            <a:ext cx="1970687" cy="6354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FB45AE6-A436-4135-8AF5-0F97E733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69" y="6990272"/>
            <a:ext cx="1970687" cy="6354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F10E84-96C9-4137-A191-6AB61E07A5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54"/>
          <a:stretch/>
        </p:blipFill>
        <p:spPr>
          <a:xfrm>
            <a:off x="6064867" y="4766013"/>
            <a:ext cx="1673836" cy="6400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69D1A2E-17ED-4D38-86FA-A6867FFC2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952" y="3294351"/>
            <a:ext cx="1699056" cy="6858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AF2A18C-5F55-40AE-983F-0B6E787B2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12" y="5484150"/>
            <a:ext cx="1725803" cy="6858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09DD3A1-35D4-48DA-8287-1A502D0DB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04" y="6358779"/>
            <a:ext cx="2109018" cy="5029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42BE02B-463E-43CD-9F6E-E3BC989113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392" y="8446739"/>
            <a:ext cx="2042541" cy="7042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17149BD-60BA-4F12-9DFF-492FB33418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28" y="8446739"/>
            <a:ext cx="2042541" cy="70426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50CA606-3610-4348-A06B-61E0E0844D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385" y="8441289"/>
            <a:ext cx="2042541" cy="70426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C521860-1E83-41E3-8CDA-44D5E0E9C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2040" y="7713440"/>
            <a:ext cx="1225519" cy="6400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3DC49A9-2BC1-FA43-9F22-5042820D38B0}"/>
              </a:ext>
            </a:extLst>
          </p:cNvPr>
          <p:cNvSpPr txBox="1"/>
          <p:nvPr/>
        </p:nvSpPr>
        <p:spPr>
          <a:xfrm>
            <a:off x="11454890" y="7008857"/>
            <a:ext cx="45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E8B24F-35E3-B44A-A697-A39AF0146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1556" y="9210251"/>
            <a:ext cx="2036052" cy="5389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E8B24F-35E3-B44A-A697-A39AF0146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7802" y="9218127"/>
            <a:ext cx="2036052" cy="5389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E8B24F-35E3-B44A-A697-A39AF0146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3454" y="9205803"/>
            <a:ext cx="2036052" cy="5389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E8B24F-35E3-B44A-A697-A39AF0146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44927" y="9215714"/>
            <a:ext cx="2036052" cy="538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DE8B24F-35E3-B44A-A697-A39AF0146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15694" y="9222290"/>
            <a:ext cx="2036052" cy="5389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/>
          <a:srcRect l="8791" t="5556" r="10989" b="11728"/>
          <a:stretch/>
        </p:blipFill>
        <p:spPr bwMode="auto">
          <a:xfrm>
            <a:off x="10416060" y="4039509"/>
            <a:ext cx="1494171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69D1A2E-17ED-4D38-86FA-A6867FFC2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178" y="3291760"/>
            <a:ext cx="1699056" cy="6858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69D1A2E-17ED-4D38-86FA-A6867FFC2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08" y="3291760"/>
            <a:ext cx="1699056" cy="6858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1"/>
          <a:srcRect l="8791" t="5556" r="10989" b="11728"/>
          <a:stretch/>
        </p:blipFill>
        <p:spPr bwMode="auto">
          <a:xfrm>
            <a:off x="12617620" y="4036174"/>
            <a:ext cx="1494171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/>
          <a:srcRect l="8791" t="5556" r="10989" b="11728"/>
          <a:stretch/>
        </p:blipFill>
        <p:spPr bwMode="auto">
          <a:xfrm>
            <a:off x="14803350" y="4037140"/>
            <a:ext cx="1494171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CF10E84-96C9-4137-A191-6AB61E07A5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54"/>
          <a:stretch/>
        </p:blipFill>
        <p:spPr>
          <a:xfrm>
            <a:off x="8247743" y="4766013"/>
            <a:ext cx="1673836" cy="64008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CF10E84-96C9-4137-A191-6AB61E07A5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54"/>
          <a:stretch/>
        </p:blipFill>
        <p:spPr>
          <a:xfrm>
            <a:off x="10404562" y="4766013"/>
            <a:ext cx="1673836" cy="64008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AF2A18C-5F55-40AE-983F-0B6E787B2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756" y="5480551"/>
            <a:ext cx="1725803" cy="6858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AF2A18C-5F55-40AE-983F-0B6E787B2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533" y="5480551"/>
            <a:ext cx="1725803" cy="6858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09DD3A1-35D4-48DA-8287-1A502D0DB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608" y="6355201"/>
            <a:ext cx="2109018" cy="5029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09DD3A1-35D4-48DA-8287-1A502D0DB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211" y="6355201"/>
            <a:ext cx="2109018" cy="5029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C521860-1E83-41E3-8CDA-44D5E0E9C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84897" y="7713440"/>
            <a:ext cx="1225519" cy="64008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87B0CE1-AD50-4DA9-871A-DBF95F6CFFC1}"/>
              </a:ext>
            </a:extLst>
          </p:cNvPr>
          <p:cNvSpPr/>
          <p:nvPr/>
        </p:nvSpPr>
        <p:spPr>
          <a:xfrm>
            <a:off x="1407440" y="9882160"/>
            <a:ext cx="3987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** </a:t>
            </a:r>
            <a:r>
              <a:rPr lang="en-US" sz="2000" dirty="0">
                <a:latin typeface="Arial" panose="020B0604020202020204" pitchFamily="34" charset="0"/>
              </a:rPr>
              <a:t>pregnant/postpartum</a:t>
            </a:r>
          </a:p>
        </p:txBody>
      </p:sp>
    </p:spTree>
    <p:extLst>
      <p:ext uri="{BB962C8B-B14F-4D97-AF65-F5344CB8AC3E}">
        <p14:creationId xmlns:p14="http://schemas.microsoft.com/office/powerpoint/2010/main" val="15328231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1B37FE-43CA-4DD2-9DC7-6E0504386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6091719"/>
            <a:ext cx="15773400" cy="31894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sz="3900" b="1" dirty="0"/>
              <a:t>Interdisciplinary research on aging with HIV</a:t>
            </a:r>
          </a:p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sz="3900" b="1" dirty="0"/>
              <a:t>Shared research platform</a:t>
            </a:r>
          </a:p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sz="3900" b="1" dirty="0"/>
              <a:t>Pilot projects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4D5F0-348F-4F4D-AA79-320719FA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55B389-A460-4B6E-AAA8-BF075D27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NIH Partnership between HIV and Aging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20240" y="2536034"/>
            <a:ext cx="4137660" cy="2952747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contour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Centers for AIDS Research</a:t>
            </a:r>
          </a:p>
          <a:p>
            <a:pPr algn="ctr"/>
            <a:r>
              <a:rPr lang="en-US" sz="4000" b="1" dirty="0"/>
              <a:t>[CFARs]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835640" y="2536035"/>
            <a:ext cx="4137660" cy="2952746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contourW="508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Claude D. Pepper Older American Independence Centers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6480810" y="3520917"/>
            <a:ext cx="3931920" cy="9829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5604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ED9486-BE6D-44F3-B084-BAC41D124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32088"/>
            <a:ext cx="16299181" cy="754856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Funding opportunities encourage applications at the intersection of HIV and aging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Neurological and neurocognitive disorders: Alzheimer’s dementia or HAND (RFA-AG-18-023)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Biological, clinical and socio-behavioral aspects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Approaches for testing, prevention, treatment of HIV infection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b="1" dirty="0"/>
              <a:t>Management of comorbidities, coinfections and complications </a:t>
            </a:r>
          </a:p>
          <a:p>
            <a:pPr marL="0" indent="0">
              <a:spcBef>
                <a:spcPts val="0"/>
              </a:spcBef>
              <a:spcAft>
                <a:spcPts val="2700"/>
              </a:spcAft>
              <a:buNone/>
            </a:pPr>
            <a:endParaRPr lang="en-US" b="1" dirty="0">
              <a:highlight>
                <a:srgbClr val="FFFF00"/>
              </a:highlight>
            </a:endParaRPr>
          </a:p>
          <a:p>
            <a:pPr marL="919163" indent="-508000">
              <a:spcBef>
                <a:spcPts val="0"/>
              </a:spcBef>
              <a:spcAft>
                <a:spcPts val="1800"/>
              </a:spcAft>
              <a:buNone/>
            </a:pP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3C230-552A-4734-8963-D8D4838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F518D4-1D2C-49F2-8AB8-D511341A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9" y="1366430"/>
            <a:ext cx="15773400" cy="1099119"/>
          </a:xfrm>
        </p:spPr>
        <p:txBody>
          <a:bodyPr/>
          <a:lstStyle/>
          <a:p>
            <a:r>
              <a:rPr lang="en-US" sz="4000" dirty="0"/>
              <a:t>Multidisciplinary Studies</a:t>
            </a:r>
          </a:p>
        </p:txBody>
      </p:sp>
    </p:spTree>
    <p:extLst>
      <p:ext uri="{BB962C8B-B14F-4D97-AF65-F5344CB8AC3E}">
        <p14:creationId xmlns:p14="http://schemas.microsoft.com/office/powerpoint/2010/main" val="151080159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DE617BE9-A8A5-4786-92B4-4DD6DF24B6A9}"/>
              </a:ext>
            </a:extLst>
          </p:cNvPr>
          <p:cNvGrpSpPr/>
          <p:nvPr/>
        </p:nvGrpSpPr>
        <p:grpSpPr>
          <a:xfrm>
            <a:off x="3731839" y="3771901"/>
            <a:ext cx="13606251" cy="5543550"/>
            <a:chOff x="3731839" y="3057524"/>
            <a:chExt cx="13606251" cy="7229475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E1F1FF">
                  <a:alpha val="23000"/>
                </a:srgbClr>
              </a:gs>
            </a:gsLst>
            <a:lin ang="5400000" scaled="0"/>
          </a:gra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87EBBC8-A1A9-49C5-ADE6-87F7DD2AAF0B}"/>
                </a:ext>
              </a:extLst>
            </p:cNvPr>
            <p:cNvSpPr/>
            <p:nvPr/>
          </p:nvSpPr>
          <p:spPr>
            <a:xfrm>
              <a:off x="3731839" y="3057524"/>
              <a:ext cx="2440148" cy="7229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D4BDDEE-F776-4E48-BDFD-CF58AD31C666}"/>
                </a:ext>
              </a:extLst>
            </p:cNvPr>
            <p:cNvSpPr/>
            <p:nvPr/>
          </p:nvSpPr>
          <p:spPr>
            <a:xfrm>
              <a:off x="6528673" y="3057524"/>
              <a:ext cx="2440148" cy="7229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9E1B163-24DD-4C57-B471-8D665DDF6F1D}"/>
                </a:ext>
              </a:extLst>
            </p:cNvPr>
            <p:cNvSpPr/>
            <p:nvPr/>
          </p:nvSpPr>
          <p:spPr>
            <a:xfrm>
              <a:off x="9326784" y="3057524"/>
              <a:ext cx="2440148" cy="7229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4A59603-3A00-4D83-B5D2-41ACCCE0A569}"/>
                </a:ext>
              </a:extLst>
            </p:cNvPr>
            <p:cNvSpPr/>
            <p:nvPr/>
          </p:nvSpPr>
          <p:spPr>
            <a:xfrm>
              <a:off x="12122339" y="3057524"/>
              <a:ext cx="2440148" cy="7229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66A949-4168-47C4-9D3E-8AF55136C513}"/>
                </a:ext>
              </a:extLst>
            </p:cNvPr>
            <p:cNvSpPr/>
            <p:nvPr/>
          </p:nvSpPr>
          <p:spPr>
            <a:xfrm>
              <a:off x="14897942" y="3057524"/>
              <a:ext cx="2440148" cy="7229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760413" y="4288454"/>
            <a:ext cx="10816364" cy="271462"/>
          </a:xfrm>
          <a:prstGeom prst="rightArrow">
            <a:avLst/>
          </a:prstGeom>
          <a:solidFill>
            <a:srgbClr val="BF5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CAA208-3B33-46BB-BCD3-4E2C4CCA24AC}"/>
              </a:ext>
            </a:extLst>
          </p:cNvPr>
          <p:cNvGrpSpPr/>
          <p:nvPr/>
        </p:nvGrpSpPr>
        <p:grpSpPr>
          <a:xfrm>
            <a:off x="4456932" y="4800650"/>
            <a:ext cx="11887200" cy="2886904"/>
            <a:chOff x="4456933" y="4369021"/>
            <a:chExt cx="11887200" cy="2886904"/>
          </a:xfrm>
        </p:grpSpPr>
        <p:sp>
          <p:nvSpPr>
            <p:cNvPr id="10" name="Right Arrow 9"/>
            <p:cNvSpPr/>
            <p:nvPr/>
          </p:nvSpPr>
          <p:spPr>
            <a:xfrm>
              <a:off x="6557247" y="4369021"/>
              <a:ext cx="5198121" cy="271462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81000">
                  <a:schemeClr val="accent1"/>
                </a:gs>
              </a:gsLst>
              <a:lin ang="2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15710148" y="4369021"/>
              <a:ext cx="633984" cy="271462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81000">
                  <a:schemeClr val="accent1"/>
                </a:gs>
              </a:gsLst>
              <a:lin ang="2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12101316" y="4875247"/>
              <a:ext cx="4242816" cy="271462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81000">
                  <a:schemeClr val="accent1"/>
                </a:gs>
              </a:gsLst>
              <a:lin ang="2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6557247" y="5448271"/>
              <a:ext cx="9786885" cy="271462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81000">
                  <a:schemeClr val="accent1"/>
                </a:gs>
              </a:gsLst>
              <a:lin ang="2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4456933" y="6484591"/>
              <a:ext cx="11887200" cy="271462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81000">
                  <a:schemeClr val="accent1"/>
                </a:gs>
              </a:gsLst>
              <a:lin ang="2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15710148" y="6984463"/>
              <a:ext cx="633984" cy="271462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81000">
                  <a:schemeClr val="accent1"/>
                </a:gs>
              </a:gsLst>
              <a:lin ang="2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15710148" y="8057359"/>
            <a:ext cx="633984" cy="271462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1000">
                <a:schemeClr val="accent1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12101316" y="8562882"/>
            <a:ext cx="4242816" cy="271462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1000">
                <a:schemeClr val="accent1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2508EA-567F-4876-835D-4BEEAC6A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9E11BC-9EA9-4AAC-B435-3EC2DCDD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HIV Research Pipeline [partial]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01346DF-AA2F-49D6-8895-5DB6ABF1EF07}"/>
              </a:ext>
            </a:extLst>
          </p:cNvPr>
          <p:cNvSpPr txBox="1">
            <a:spLocks/>
          </p:cNvSpPr>
          <p:nvPr/>
        </p:nvSpPr>
        <p:spPr bwMode="auto">
          <a:xfrm>
            <a:off x="985138" y="4267364"/>
            <a:ext cx="2953786" cy="52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>
            <a:lvl1pPr marL="257175" indent="-257175" algn="l" defTabSz="1028700" rtl="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Clr>
                <a:srgbClr val="C00000"/>
              </a:buClr>
              <a:buSzPct val="105000"/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71525" indent="-257175" algn="l" defTabSz="1028700" rtl="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C00000"/>
              </a:buClr>
              <a:buFont typeface="Wingdings" charset="2"/>
              <a:buChar char="§"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85875" indent="-257175" algn="l" defTabSz="1028700" rtl="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C00000"/>
              </a:buClr>
              <a:buFont typeface=".HelveticaNeueDeskInterface-Regular" charset="-120"/>
              <a:buChar char="―"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800225" indent="-257175" algn="l" defTabSz="1028700" rtl="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C00000"/>
              </a:buClr>
              <a:buFont typeface=".HelveticaNeueDeskInterface-Regular" charset="-120"/>
              <a:buChar char="―"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314575" indent="-257175" algn="l" defTabSz="1028700" rtl="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C00000"/>
              </a:buClr>
              <a:buFont typeface=".HelveticaNeueDeskInterface-Regular" charset="-120"/>
              <a:buChar char="―"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>
                <a:solidFill>
                  <a:srgbClr val="FF0000"/>
                </a:solidFill>
              </a:rPr>
              <a:t>NIH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CDC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CMS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DoD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BARDA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FDA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HRSA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PEPFAR</a:t>
            </a:r>
          </a:p>
          <a:p>
            <a:pPr marL="0" indent="0">
              <a:buFont typeface="Arial" charset="0"/>
              <a:buNone/>
            </a:pPr>
            <a:r>
              <a:rPr lang="en-US" sz="2800" b="1" dirty="0"/>
              <a:t>SAMSHA</a:t>
            </a:r>
          </a:p>
          <a:p>
            <a:pPr marL="0" indent="0">
              <a:buFont typeface="Arial" charset="0"/>
              <a:buNone/>
            </a:pPr>
            <a:endParaRPr lang="en-US" sz="28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60413" y="2904953"/>
            <a:ext cx="2397286" cy="1020369"/>
            <a:chOff x="3982" y="1312710"/>
            <a:chExt cx="2397286" cy="1020369"/>
          </a:xfrm>
          <a:scene3d>
            <a:camera prst="orthographicFront"/>
            <a:lightRig rig="threePt" dir="t"/>
          </a:scene3d>
        </p:grpSpPr>
        <p:sp>
          <p:nvSpPr>
            <p:cNvPr id="32" name="Rounded Rectangle 31"/>
            <p:cNvSpPr/>
            <p:nvPr/>
          </p:nvSpPr>
          <p:spPr>
            <a:xfrm>
              <a:off x="3982" y="1312710"/>
              <a:ext cx="2397286" cy="1020369"/>
            </a:xfrm>
            <a:prstGeom prst="roundRect">
              <a:avLst/>
            </a:prstGeom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53792" y="1362520"/>
              <a:ext cx="2297666" cy="920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>
                  <a:latin typeface="Arial" charset="0"/>
                  <a:ea typeface="Arial" charset="0"/>
                  <a:cs typeface="Arial" charset="0"/>
                </a:rPr>
                <a:t>Basic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57247" y="2904953"/>
            <a:ext cx="2397286" cy="1020369"/>
            <a:chOff x="2800816" y="1312710"/>
            <a:chExt cx="2397286" cy="1020369"/>
          </a:xfrm>
          <a:scene3d>
            <a:camera prst="orthographicFront"/>
            <a:lightRig rig="threePt" dir="t"/>
          </a:scene3d>
        </p:grpSpPr>
        <p:sp>
          <p:nvSpPr>
            <p:cNvPr id="30" name="Rounded Rectangle 29"/>
            <p:cNvSpPr/>
            <p:nvPr/>
          </p:nvSpPr>
          <p:spPr>
            <a:xfrm>
              <a:off x="2800816" y="1312710"/>
              <a:ext cx="2397286" cy="1020369"/>
            </a:xfrm>
            <a:prstGeom prst="roundRect">
              <a:avLst/>
            </a:prstGeom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6"/>
            <p:cNvSpPr/>
            <p:nvPr/>
          </p:nvSpPr>
          <p:spPr>
            <a:xfrm>
              <a:off x="2850626" y="1362520"/>
              <a:ext cx="2297666" cy="920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>
                  <a:latin typeface="Arial" charset="0"/>
                  <a:ea typeface="Arial" charset="0"/>
                  <a:cs typeface="Arial" charset="0"/>
                </a:rPr>
                <a:t>Clinical	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54081" y="2904953"/>
            <a:ext cx="2397286" cy="1020369"/>
            <a:chOff x="5597650" y="1312710"/>
            <a:chExt cx="2397286" cy="1020369"/>
          </a:xfrm>
          <a:scene3d>
            <a:camera prst="orthographicFront"/>
            <a:lightRig rig="threePt" dir="t"/>
          </a:scene3d>
        </p:grpSpPr>
        <p:sp>
          <p:nvSpPr>
            <p:cNvPr id="28" name="Rounded Rectangle 27"/>
            <p:cNvSpPr/>
            <p:nvPr/>
          </p:nvSpPr>
          <p:spPr>
            <a:xfrm>
              <a:off x="5597650" y="1312710"/>
              <a:ext cx="2397286" cy="1020369"/>
            </a:xfrm>
            <a:prstGeom prst="roundRect">
              <a:avLst/>
            </a:prstGeom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8"/>
            <p:cNvSpPr/>
            <p:nvPr/>
          </p:nvSpPr>
          <p:spPr>
            <a:xfrm>
              <a:off x="5647460" y="1362520"/>
              <a:ext cx="2297666" cy="920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>
                  <a:latin typeface="Arial" charset="0"/>
                  <a:ea typeface="Arial" charset="0"/>
                  <a:cs typeface="Arial" charset="0"/>
                </a:rPr>
                <a:t>Translational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150915" y="2904953"/>
            <a:ext cx="2397286" cy="1020369"/>
            <a:chOff x="8394485" y="1312710"/>
            <a:chExt cx="2397286" cy="1020369"/>
          </a:xfrm>
          <a:scene3d>
            <a:camera prst="orthographicFront"/>
            <a:lightRig rig="threePt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8394485" y="1312710"/>
              <a:ext cx="2397286" cy="1020369"/>
            </a:xfrm>
            <a:prstGeom prst="roundRect">
              <a:avLst/>
            </a:prstGeom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0"/>
            <p:cNvSpPr/>
            <p:nvPr/>
          </p:nvSpPr>
          <p:spPr>
            <a:xfrm>
              <a:off x="8444295" y="1362520"/>
              <a:ext cx="2297666" cy="920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>
                  <a:latin typeface="Arial" charset="0"/>
                  <a:ea typeface="Arial" charset="0"/>
                  <a:cs typeface="Arial" charset="0"/>
                </a:rPr>
                <a:t>Implementation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947750" y="2904953"/>
            <a:ext cx="2397286" cy="1020369"/>
            <a:chOff x="11191319" y="1312710"/>
            <a:chExt cx="2397286" cy="1020369"/>
          </a:xfrm>
          <a:scene3d>
            <a:camera prst="orthographicFront"/>
            <a:lightRig rig="threePt" dir="t"/>
          </a:scene3d>
        </p:grpSpPr>
        <p:sp>
          <p:nvSpPr>
            <p:cNvPr id="24" name="Rounded Rectangle 23"/>
            <p:cNvSpPr/>
            <p:nvPr/>
          </p:nvSpPr>
          <p:spPr>
            <a:xfrm>
              <a:off x="11191319" y="1312710"/>
              <a:ext cx="2397286" cy="1020369"/>
            </a:xfrm>
            <a:prstGeom prst="roundRect">
              <a:avLst/>
            </a:prstGeom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2"/>
            <p:cNvSpPr/>
            <p:nvPr/>
          </p:nvSpPr>
          <p:spPr>
            <a:xfrm>
              <a:off x="11241129" y="1362520"/>
              <a:ext cx="2297666" cy="920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>
                  <a:latin typeface="Arial" charset="0"/>
                  <a:ea typeface="Arial" charset="0"/>
                  <a:cs typeface="Arial" charset="0"/>
                </a:rPr>
                <a:t>Public Health</a:t>
              </a:r>
            </a:p>
          </p:txBody>
        </p:sp>
      </p:grpSp>
      <p:sp>
        <p:nvSpPr>
          <p:cNvPr id="42" name="Right Arrow 34">
            <a:extLst>
              <a:ext uri="{FF2B5EF4-FFF2-40B4-BE49-F238E27FC236}">
                <a16:creationId xmlns:a16="http://schemas.microsoft.com/office/drawing/2014/main" id="{79AFA8B2-BE9C-4CAA-9D43-2837E4EB6AB0}"/>
              </a:ext>
            </a:extLst>
          </p:cNvPr>
          <p:cNvSpPr/>
          <p:nvPr/>
        </p:nvSpPr>
        <p:spPr>
          <a:xfrm>
            <a:off x="6725919" y="6452924"/>
            <a:ext cx="4714241" cy="271462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1000">
                <a:schemeClr val="accent1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329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Building 1-Last Slide">
            <a:extLst>
              <a:ext uri="{FF2B5EF4-FFF2-40B4-BE49-F238E27FC236}">
                <a16:creationId xmlns:a16="http://schemas.microsoft.com/office/drawing/2014/main" id="{2071F397-A8A8-4B2E-B810-31391C8FC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1810" r="2" b="4706"/>
          <a:stretch/>
        </p:blipFill>
        <p:spPr bwMode="auto">
          <a:xfrm>
            <a:off x="1" y="1"/>
            <a:ext cx="18287999" cy="1144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5219" name="Group 14">
            <a:extLst>
              <a:ext uri="{FF2B5EF4-FFF2-40B4-BE49-F238E27FC236}">
                <a16:creationId xmlns:a16="http://schemas.microsoft.com/office/drawing/2014/main" id="{932B15A2-C365-476C-AD2E-BE8A07E14735}"/>
              </a:ext>
            </a:extLst>
          </p:cNvPr>
          <p:cNvGrpSpPr>
            <a:grpSpLocks/>
          </p:cNvGrpSpPr>
          <p:nvPr/>
        </p:nvGrpSpPr>
        <p:grpSpPr bwMode="auto">
          <a:xfrm>
            <a:off x="1288112" y="591098"/>
            <a:ext cx="15115602" cy="2874017"/>
            <a:chOff x="241300" y="568325"/>
            <a:chExt cx="8658225" cy="1645920"/>
          </a:xfrm>
        </p:grpSpPr>
        <p:pic>
          <p:nvPicPr>
            <p:cNvPr id="15" name="Picture 14" descr="bonnie_Sickle Cell.bmp">
              <a:extLst>
                <a:ext uri="{FF2B5EF4-FFF2-40B4-BE49-F238E27FC236}">
                  <a16:creationId xmlns:a16="http://schemas.microsoft.com/office/drawing/2014/main" id="{3F47CCC6-19A0-475C-B1F8-4ACD705F5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1300" y="568325"/>
              <a:ext cx="1466850" cy="1645920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83DB9EE8-8CE5-46DD-A91C-018BBD413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84738" y="568325"/>
              <a:ext cx="1514475" cy="1645920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nci-Doctor Patient.jpg">
              <a:extLst>
                <a:ext uri="{FF2B5EF4-FFF2-40B4-BE49-F238E27FC236}">
                  <a16:creationId xmlns:a16="http://schemas.microsoft.com/office/drawing/2014/main" id="{72C5625B-626F-4E3F-B10D-4AEEC6897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60575" y="568325"/>
              <a:ext cx="2471738" cy="1645920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E50959B3-A7BA-460E-9833-1CE668F4C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51638" y="568325"/>
              <a:ext cx="2147887" cy="1645920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5220" name="Group 12">
            <a:extLst>
              <a:ext uri="{FF2B5EF4-FFF2-40B4-BE49-F238E27FC236}">
                <a16:creationId xmlns:a16="http://schemas.microsoft.com/office/drawing/2014/main" id="{08FBFA51-5A56-4C19-BDFB-484D6FDE9812}"/>
              </a:ext>
            </a:extLst>
          </p:cNvPr>
          <p:cNvGrpSpPr>
            <a:grpSpLocks/>
          </p:cNvGrpSpPr>
          <p:nvPr/>
        </p:nvGrpSpPr>
        <p:grpSpPr bwMode="auto">
          <a:xfrm>
            <a:off x="1692748" y="3952896"/>
            <a:ext cx="15028847" cy="2927038"/>
            <a:chOff x="95534" y="2459038"/>
            <a:chExt cx="9027656" cy="1675990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431278A2-BCE3-4C2B-B862-DD6019B5C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34" y="2459038"/>
              <a:ext cx="4335115" cy="88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br>
                <a:rPr lang="en-US" altLang="en-US" sz="14400" b="1" dirty="0">
                  <a:solidFill>
                    <a:srgbClr val="FFFFFF"/>
                  </a:solidFill>
                  <a:cs typeface="Arial" panose="020B0604020202020204" pitchFamily="34" charset="0"/>
                </a:rPr>
              </a:br>
              <a:r>
                <a:rPr lang="en-US" altLang="en-US" sz="14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NIH</a:t>
              </a:r>
              <a:r>
                <a:rPr lang="en-US" altLang="en-US" sz="13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…</a:t>
              </a:r>
              <a:br>
                <a:rPr lang="en-US" altLang="en-US" sz="14400" b="1" dirty="0">
                  <a:solidFill>
                    <a:srgbClr val="FFFFFF"/>
                  </a:solidFill>
                  <a:cs typeface="Arial" panose="020B0604020202020204" pitchFamily="34" charset="0"/>
                </a:rPr>
              </a:br>
              <a:endParaRPr lang="en-US" altLang="en-US" sz="144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5E874BDE-7840-4A1D-A12C-E088282C5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246" y="3534967"/>
              <a:ext cx="8924944" cy="600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69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cs typeface="Arial"/>
                </a:rPr>
                <a:t>Turning Discovery Into Health</a:t>
              </a:r>
              <a:endParaRPr lang="en-US" sz="6900" baseline="30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endParaRPr>
            </a:p>
          </p:txBody>
        </p:sp>
      </p:grpSp>
      <p:grpSp>
        <p:nvGrpSpPr>
          <p:cNvPr id="265221" name="Group 15">
            <a:extLst>
              <a:ext uri="{FF2B5EF4-FFF2-40B4-BE49-F238E27FC236}">
                <a16:creationId xmlns:a16="http://schemas.microsoft.com/office/drawing/2014/main" id="{1C70CA82-12F5-49E3-BD87-E8C1A522E795}"/>
              </a:ext>
            </a:extLst>
          </p:cNvPr>
          <p:cNvGrpSpPr>
            <a:grpSpLocks/>
          </p:cNvGrpSpPr>
          <p:nvPr/>
        </p:nvGrpSpPr>
        <p:grpSpPr bwMode="auto">
          <a:xfrm>
            <a:off x="1288112" y="7644492"/>
            <a:ext cx="15115602" cy="2874015"/>
            <a:chOff x="241300" y="4608513"/>
            <a:chExt cx="8658225" cy="1646237"/>
          </a:xfrm>
        </p:grpSpPr>
        <p:pic>
          <p:nvPicPr>
            <p:cNvPr id="23" name="Picture 22" descr="Hybrid cells with biomarker.JPG">
              <a:extLst>
                <a:ext uri="{FF2B5EF4-FFF2-40B4-BE49-F238E27FC236}">
                  <a16:creationId xmlns:a16="http://schemas.microsoft.com/office/drawing/2014/main" id="{8A867146-E79A-46C4-97D7-081BD221E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62213" y="4608513"/>
              <a:ext cx="2117725" cy="164623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03_colon qd pic.jpg">
              <a:extLst>
                <a:ext uri="{FF2B5EF4-FFF2-40B4-BE49-F238E27FC236}">
                  <a16:creationId xmlns:a16="http://schemas.microsoft.com/office/drawing/2014/main" id="{D0F82D3D-E19E-41F3-B08F-A4888AE08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50063" y="4608513"/>
              <a:ext cx="2049462" cy="164623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 descr="Proventriculus_plague copy.jpg">
              <a:extLst>
                <a:ext uri="{FF2B5EF4-FFF2-40B4-BE49-F238E27FC236}">
                  <a16:creationId xmlns:a16="http://schemas.microsoft.com/office/drawing/2014/main" id="{A3CDF612-78F5-4C87-BCA1-4E5A0F4B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1300" y="4608513"/>
              <a:ext cx="1955800" cy="164623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B3BC474D-9C60-4755-A665-B027CF14F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45050" y="4608513"/>
              <a:ext cx="1739900" cy="164623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5222" name="Slide Number Placeholder 1">
            <a:extLst>
              <a:ext uri="{FF2B5EF4-FFF2-40B4-BE49-F238E27FC236}">
                <a16:creationId xmlns:a16="http://schemas.microsoft.com/office/drawing/2014/main" id="{AEAED689-C2EF-4D03-B521-6EF82990C587}"/>
              </a:ext>
            </a:extLst>
          </p:cNvPr>
          <p:cNvSpPr txBox="1">
            <a:spLocks/>
          </p:cNvSpPr>
          <p:nvPr/>
        </p:nvSpPr>
        <p:spPr bwMode="auto">
          <a:xfrm>
            <a:off x="14215194" y="10536392"/>
            <a:ext cx="30861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456E6B4-699B-4C27-B374-C2FC1B92CD9D}" type="slidenum">
              <a:rPr lang="en-US" altLang="en-US" sz="1350">
                <a:solidFill>
                  <a:srgbClr val="898989"/>
                </a:solidFill>
              </a:rPr>
              <a:pPr algn="r"/>
              <a:t>17</a:t>
            </a:fld>
            <a:endParaRPr lang="en-US" altLang="en-US" sz="1350" dirty="0">
              <a:solidFill>
                <a:srgbClr val="898989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D4CE6-DFF0-408F-9AEF-5322125F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AD01F-9852-4394-BA95-B8B0BD780BF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44444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b="1" dirty="0"/>
              <a:t>OAR is authorized by Congress to plan, coordinate, and evaluate trans-NIH HIV/AIDS-related research and funding</a:t>
            </a:r>
          </a:p>
          <a:p>
            <a:pPr marL="1485900">
              <a:spcBef>
                <a:spcPts val="0"/>
              </a:spcBef>
              <a:spcAft>
                <a:spcPts val="27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Establish scientific priorities </a:t>
            </a:r>
          </a:p>
          <a:p>
            <a:pPr marL="1485900">
              <a:spcBef>
                <a:spcPts val="0"/>
              </a:spcBef>
              <a:spcAft>
                <a:spcPts val="27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Allocate the total NIH HIV funding to NIH Institutes</a:t>
            </a:r>
          </a:p>
          <a:p>
            <a:pPr marL="1485900">
              <a:spcBef>
                <a:spcPts val="0"/>
              </a:spcBef>
              <a:spcAft>
                <a:spcPts val="27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Invest research funds in line with scientific priorities</a:t>
            </a:r>
          </a:p>
          <a:p>
            <a:pPr marL="1485900">
              <a:spcBef>
                <a:spcPts val="0"/>
              </a:spcBef>
              <a:spcAft>
                <a:spcPts val="2700"/>
              </a:spcAft>
              <a:buFont typeface="Wingdings" panose="05000000000000000000" pitchFamily="2" charset="2"/>
              <a:buChar char="§"/>
            </a:pPr>
            <a:endParaRPr lang="en-US" b="1" dirty="0"/>
          </a:p>
          <a:p>
            <a:pPr marL="1485900">
              <a:spcBef>
                <a:spcPts val="0"/>
              </a:spcBef>
              <a:spcAft>
                <a:spcPts val="2700"/>
              </a:spcAft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Trans-NIH HIV/AIDS Research </a:t>
            </a:r>
          </a:p>
        </p:txBody>
      </p:sp>
    </p:spTree>
    <p:extLst>
      <p:ext uri="{BB962C8B-B14F-4D97-AF65-F5344CB8AC3E}">
        <p14:creationId xmlns:p14="http://schemas.microsoft.com/office/powerpoint/2010/main" val="7745162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C3727-E155-48C1-BD66-6EB2E5E4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833120" y="1904275"/>
            <a:ext cx="8777549" cy="119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>
            <a:lvl1pPr algn="l" defTabSz="10287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900" b="1" kern="1200">
                <a:solidFill>
                  <a:srgbClr val="101D98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10287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10287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10287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10287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685800" algn="l" defTabSz="10287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371600" algn="l" defTabSz="10287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2057400" algn="l" defTabSz="10287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743200" algn="l" defTabSz="10287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4000" dirty="0"/>
              <a:t>NIH HIV/AIDS Research Portfolio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833120" y="3811751"/>
            <a:ext cx="8777549" cy="48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>
            <a:lvl1pPr marL="433388" indent="-433388" algn="l" defTabSz="1028700" rtl="0" eaLnBrk="0" fontAlgn="base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C00000"/>
              </a:buClr>
              <a:buSzPct val="105000"/>
              <a:buFont typeface="Arial" charset="0"/>
              <a:buChar char="•"/>
              <a:tabLst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45357" indent="-431007" algn="l" defTabSz="1028700" rtl="0" eaLnBrk="0" fontAlgn="base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C00000"/>
              </a:buClr>
              <a:buFont typeface="Wingdings" charset="2"/>
              <a:buChar char="§"/>
              <a:tabLst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716882" indent="-688182" algn="l" defTabSz="1028700" rtl="0" eaLnBrk="0" fontAlgn="base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C00000"/>
              </a:buClr>
              <a:buFont typeface=".HelveticaNeueDeskInterface-Regular" charset="-120"/>
              <a:buChar char="―"/>
              <a:tabLst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233613" indent="-690563" algn="l" defTabSz="1028700" rtl="0" eaLnBrk="0" fontAlgn="base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C00000"/>
              </a:buClr>
              <a:buFont typeface=".HelveticaNeueDeskInterface-Regular" charset="-120"/>
              <a:buChar char="―"/>
              <a:tabLst>
                <a:tab pos="2133600" algn="l"/>
              </a:tabLst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747963" indent="-690563" algn="l" defTabSz="1028700" rtl="0" eaLnBrk="0" fontAlgn="base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C00000"/>
              </a:buClr>
              <a:buFont typeface=".HelveticaNeueDeskInterface-Regular" charset="-120"/>
              <a:buChar char="―"/>
              <a:tabLst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b="1" dirty="0"/>
              <a:t>Largest public investment in HIV/AIDS research</a:t>
            </a:r>
          </a:p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b="1" dirty="0"/>
              <a:t>Trans-NIH, multidisciplinary, global</a:t>
            </a:r>
          </a:p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b="1" dirty="0"/>
              <a:t>Transcends every area of clinical medicine and basic scientific investigation</a:t>
            </a:r>
          </a:p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b="1" dirty="0"/>
              <a:t>Research across the lifespan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A18B7645-6BD2-40C7-BE60-F1A8AF69E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457169"/>
              </p:ext>
            </p:extLst>
          </p:nvPr>
        </p:nvGraphicFramePr>
        <p:xfrm>
          <a:off x="9937171" y="2926081"/>
          <a:ext cx="7009709" cy="642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3">
            <a:extLst>
              <a:ext uri="{FF2B5EF4-FFF2-40B4-BE49-F238E27FC236}">
                <a16:creationId xmlns:a16="http://schemas.microsoft.com/office/drawing/2014/main" id="{C2FC2CB3-E8C2-49BF-831E-730B561C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379" y="1904275"/>
            <a:ext cx="7683501" cy="1196276"/>
          </a:xfrm>
        </p:spPr>
        <p:txBody>
          <a:bodyPr/>
          <a:lstStyle/>
          <a:p>
            <a:r>
              <a:rPr lang="en-US" sz="4000" dirty="0"/>
              <a:t>NIH Office of AIDS Research</a:t>
            </a:r>
          </a:p>
        </p:txBody>
      </p:sp>
    </p:spTree>
    <p:extLst>
      <p:ext uri="{BB962C8B-B14F-4D97-AF65-F5344CB8AC3E}">
        <p14:creationId xmlns:p14="http://schemas.microsoft.com/office/powerpoint/2010/main" val="42315318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atrinity.org/wp-content/uploads/2016/10/future-vision.jpg">
            <a:extLst>
              <a:ext uri="{FF2B5EF4-FFF2-40B4-BE49-F238E27FC236}">
                <a16:creationId xmlns:a16="http://schemas.microsoft.com/office/drawing/2014/main" id="{D4BA2D06-20AA-482D-A2AD-526786F83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8340" y="2818435"/>
            <a:ext cx="7898837" cy="5924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68CD96-E52E-4F96-8E70-77310420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377381"/>
            <a:ext cx="15773400" cy="1099119"/>
          </a:xfrm>
        </p:spPr>
        <p:txBody>
          <a:bodyPr/>
          <a:lstStyle/>
          <a:p>
            <a:r>
              <a:rPr lang="en-US" sz="4000" dirty="0"/>
              <a:t>Vision for Trans-NIH HIV Research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346DF-AA2F-49D6-8895-5DB6ABF1EF0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658023" y="3639550"/>
            <a:ext cx="6201186" cy="2496553"/>
          </a:xfrm>
        </p:spPr>
        <p:txBody>
          <a:bodyPr/>
          <a:lstStyle/>
          <a:p>
            <a:pPr marL="0" indent="0" algn="ctr">
              <a:spcBef>
                <a:spcPts val="1725"/>
              </a:spcBef>
              <a:buNone/>
            </a:pPr>
            <a:r>
              <a:rPr lang="en-US" sz="3900" b="1" dirty="0"/>
              <a:t>End the HIV pandemic</a:t>
            </a:r>
          </a:p>
          <a:p>
            <a:pPr marL="0" indent="0" algn="ctr">
              <a:spcBef>
                <a:spcPts val="1725"/>
              </a:spcBef>
              <a:buNone/>
            </a:pPr>
            <a:r>
              <a:rPr lang="en-US" sz="3900" b="1" dirty="0"/>
              <a:t>AND </a:t>
            </a:r>
          </a:p>
          <a:p>
            <a:pPr marL="0" indent="0" algn="ctr">
              <a:spcBef>
                <a:spcPts val="1725"/>
              </a:spcBef>
              <a:buNone/>
            </a:pPr>
            <a:r>
              <a:rPr lang="en-US" sz="3900" b="1" dirty="0"/>
              <a:t>Improve the health of People with HIV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403C2-E319-4204-8B2B-E82B1127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8002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rapezoid 106">
            <a:extLst>
              <a:ext uri="{FF2B5EF4-FFF2-40B4-BE49-F238E27FC236}">
                <a16:creationId xmlns:a16="http://schemas.microsoft.com/office/drawing/2014/main" id="{5377EDC0-0BD1-4B02-A823-A92540AB8DFC}"/>
              </a:ext>
            </a:extLst>
          </p:cNvPr>
          <p:cNvSpPr/>
          <p:nvPr/>
        </p:nvSpPr>
        <p:spPr>
          <a:xfrm rot="7565389" flipH="1">
            <a:off x="13500667" y="6325027"/>
            <a:ext cx="96571" cy="1783526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1257300" y="1461299"/>
            <a:ext cx="15773400" cy="1099119"/>
          </a:xfrm>
        </p:spPr>
        <p:txBody>
          <a:bodyPr/>
          <a:lstStyle/>
          <a:p>
            <a:r>
              <a:rPr lang="en-US" sz="4000" dirty="0"/>
              <a:t>OAR Coordinates the Trans-NIH HIV Research 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279090" y="9534527"/>
            <a:ext cx="751609" cy="547688"/>
          </a:xfrm>
        </p:spPr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F38E2-BFBA-4326-A6BD-BB90B3579229}"/>
              </a:ext>
            </a:extLst>
          </p:cNvPr>
          <p:cNvSpPr/>
          <p:nvPr/>
        </p:nvSpPr>
        <p:spPr bwMode="auto">
          <a:xfrm>
            <a:off x="1803442" y="4554851"/>
            <a:ext cx="2180093" cy="605639"/>
          </a:xfrm>
          <a:prstGeom prst="rect">
            <a:avLst/>
          </a:prstGeom>
          <a:solidFill>
            <a:srgbClr val="FFE0E1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7B418E-9B80-44E9-91BF-F23446986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315" y="4624459"/>
            <a:ext cx="1082348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03DA0-E47E-4A8D-9A39-0FBF74EEDBAB}"/>
              </a:ext>
            </a:extLst>
          </p:cNvPr>
          <p:cNvSpPr/>
          <p:nvPr/>
        </p:nvSpPr>
        <p:spPr bwMode="auto">
          <a:xfrm>
            <a:off x="3150473" y="3561241"/>
            <a:ext cx="2177445" cy="6056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C825700-FA2D-40EF-B4D2-5E3D03DF3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442" y="3641236"/>
            <a:ext cx="66556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NEI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716690-66B4-41B5-B5C9-92ADFBC57186}"/>
              </a:ext>
            </a:extLst>
          </p:cNvPr>
          <p:cNvSpPr/>
          <p:nvPr/>
        </p:nvSpPr>
        <p:spPr bwMode="auto">
          <a:xfrm>
            <a:off x="10520647" y="3565281"/>
            <a:ext cx="2177448" cy="605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C0D338C8-FE04-4B83-B595-43AB1BBF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2394" y="3641236"/>
            <a:ext cx="922047" cy="4039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NIMH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2AD6CC-F5F7-4E44-B1B8-A8C5A73AFB69}"/>
              </a:ext>
            </a:extLst>
          </p:cNvPr>
          <p:cNvSpPr/>
          <p:nvPr/>
        </p:nvSpPr>
        <p:spPr bwMode="auto">
          <a:xfrm>
            <a:off x="13081861" y="3565281"/>
            <a:ext cx="2177448" cy="605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E9486190-4C7D-425B-99A1-C82546327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4628" y="3641236"/>
            <a:ext cx="68159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B145E9-3D12-4F86-8011-8019740BB46D}"/>
              </a:ext>
            </a:extLst>
          </p:cNvPr>
          <p:cNvSpPr/>
          <p:nvPr/>
        </p:nvSpPr>
        <p:spPr bwMode="auto">
          <a:xfrm>
            <a:off x="14577401" y="4637981"/>
            <a:ext cx="2177448" cy="6056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6B39678D-7B1D-40C9-BD0F-A46DBB7F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1133" y="4707589"/>
            <a:ext cx="88998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NINR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D2EBE-1BEA-4229-BA5F-084D121972F7}"/>
              </a:ext>
            </a:extLst>
          </p:cNvPr>
          <p:cNvSpPr/>
          <p:nvPr/>
        </p:nvSpPr>
        <p:spPr bwMode="auto">
          <a:xfrm>
            <a:off x="1804765" y="5686584"/>
            <a:ext cx="2177445" cy="6080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BBB71F4B-0749-4BE1-9475-90CDB9137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299" y="5774554"/>
            <a:ext cx="1098378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NIDDK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CCB77A-422A-408D-94C9-A5F871AA3B66}"/>
              </a:ext>
            </a:extLst>
          </p:cNvPr>
          <p:cNvSpPr/>
          <p:nvPr/>
        </p:nvSpPr>
        <p:spPr bwMode="auto">
          <a:xfrm>
            <a:off x="5531574" y="3582015"/>
            <a:ext cx="2177448" cy="6056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8797679A-E458-4B66-B6F2-B08B859C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270" y="3641236"/>
            <a:ext cx="97013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NIBIB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59ED49-3AEA-4B7F-A680-607B09F19C0F}"/>
              </a:ext>
            </a:extLst>
          </p:cNvPr>
          <p:cNvSpPr/>
          <p:nvPr/>
        </p:nvSpPr>
        <p:spPr bwMode="auto">
          <a:xfrm>
            <a:off x="9412285" y="7887111"/>
            <a:ext cx="2177445" cy="6056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62521FAA-3A46-470F-ACB0-4EDDAE658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7849" y="7984431"/>
            <a:ext cx="1114408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NIAMS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6D3D56-3852-437A-B3F5-7E5EB042C92D}"/>
              </a:ext>
            </a:extLst>
          </p:cNvPr>
          <p:cNvSpPr/>
          <p:nvPr/>
        </p:nvSpPr>
        <p:spPr bwMode="auto">
          <a:xfrm>
            <a:off x="14577402" y="6791358"/>
            <a:ext cx="2177445" cy="605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35970899-1230-4939-A746-B1FADD484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1133" y="6860966"/>
            <a:ext cx="88998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NIDA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FD9E6F-8CAE-48B6-902E-2F8B6F0E3588}"/>
              </a:ext>
            </a:extLst>
          </p:cNvPr>
          <p:cNvSpPr/>
          <p:nvPr/>
        </p:nvSpPr>
        <p:spPr bwMode="auto">
          <a:xfrm>
            <a:off x="14577402" y="5714294"/>
            <a:ext cx="2177445" cy="608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25" name="Rectangle 34">
            <a:extLst>
              <a:ext uri="{FF2B5EF4-FFF2-40B4-BE49-F238E27FC236}">
                <a16:creationId xmlns:a16="http://schemas.microsoft.com/office/drawing/2014/main" id="{56AC86FA-D087-41DB-B728-2DA7F755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6937" y="5802264"/>
            <a:ext cx="1098378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NIAAA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B3ACF2-0627-4DC2-828F-BFE09DE3C800}"/>
              </a:ext>
            </a:extLst>
          </p:cNvPr>
          <p:cNvSpPr/>
          <p:nvPr/>
        </p:nvSpPr>
        <p:spPr bwMode="auto">
          <a:xfrm>
            <a:off x="1804763" y="6763648"/>
            <a:ext cx="2177448" cy="6056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E5790B28-9E79-40E8-8960-05D0AF1CA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328" y="6833256"/>
            <a:ext cx="1066318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NHLBI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FCC577-B378-4CCC-954F-C4A4F7342BB6}"/>
              </a:ext>
            </a:extLst>
          </p:cNvPr>
          <p:cNvSpPr/>
          <p:nvPr/>
        </p:nvSpPr>
        <p:spPr bwMode="auto">
          <a:xfrm>
            <a:off x="1833712" y="7887111"/>
            <a:ext cx="2177448" cy="605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29" name="Rectangle 38">
            <a:extLst>
              <a:ext uri="{FF2B5EF4-FFF2-40B4-BE49-F238E27FC236}">
                <a16:creationId xmlns:a16="http://schemas.microsoft.com/office/drawing/2014/main" id="{9844198A-E749-4169-A2F0-7A1B898C7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181" y="7984431"/>
            <a:ext cx="1210588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OBSSR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A5823D-4BC5-4A38-9BC4-8246DA1011F7}"/>
              </a:ext>
            </a:extLst>
          </p:cNvPr>
          <p:cNvSpPr/>
          <p:nvPr/>
        </p:nvSpPr>
        <p:spPr bwMode="auto">
          <a:xfrm>
            <a:off x="4367792" y="7887111"/>
            <a:ext cx="2177448" cy="6056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31" name="Rectangle 40">
            <a:extLst>
              <a:ext uri="{FF2B5EF4-FFF2-40B4-BE49-F238E27FC236}">
                <a16:creationId xmlns:a16="http://schemas.microsoft.com/office/drawing/2014/main" id="{4C457845-FC59-492A-BC68-7949E8F98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763" y="7984431"/>
            <a:ext cx="68159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NCI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AD2A26-432D-491D-98BF-D71F867520AB}"/>
              </a:ext>
            </a:extLst>
          </p:cNvPr>
          <p:cNvSpPr/>
          <p:nvPr/>
        </p:nvSpPr>
        <p:spPr bwMode="auto">
          <a:xfrm>
            <a:off x="6915055" y="7887111"/>
            <a:ext cx="2177445" cy="6056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33" name="Rectangle 42">
            <a:extLst>
              <a:ext uri="{FF2B5EF4-FFF2-40B4-BE49-F238E27FC236}">
                <a16:creationId xmlns:a16="http://schemas.microsoft.com/office/drawing/2014/main" id="{6F9868C4-037A-4959-A0F3-91B5F971B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3699" y="7984431"/>
            <a:ext cx="80983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NLM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FF5713-E8B9-489D-9F88-5A9085723553}"/>
              </a:ext>
            </a:extLst>
          </p:cNvPr>
          <p:cNvSpPr/>
          <p:nvPr/>
        </p:nvSpPr>
        <p:spPr bwMode="auto">
          <a:xfrm>
            <a:off x="11973498" y="7887111"/>
            <a:ext cx="2177448" cy="60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35" name="Rectangle 44">
            <a:extLst>
              <a:ext uri="{FF2B5EF4-FFF2-40B4-BE49-F238E27FC236}">
                <a16:creationId xmlns:a16="http://schemas.microsoft.com/office/drawing/2014/main" id="{14755344-4F1E-43E8-BFF6-BABDBE93D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7009" y="7984431"/>
            <a:ext cx="1130438" cy="403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NIMHD</a:t>
            </a:r>
          </a:p>
        </p:txBody>
      </p:sp>
      <p:sp>
        <p:nvSpPr>
          <p:cNvPr id="39" name="Trapezoid 38">
            <a:extLst>
              <a:ext uri="{FF2B5EF4-FFF2-40B4-BE49-F238E27FC236}">
                <a16:creationId xmlns:a16="http://schemas.microsoft.com/office/drawing/2014/main" id="{46F97017-A57A-47F4-9031-27C516F12913}"/>
              </a:ext>
            </a:extLst>
          </p:cNvPr>
          <p:cNvSpPr/>
          <p:nvPr/>
        </p:nvSpPr>
        <p:spPr>
          <a:xfrm rot="18899932">
            <a:off x="5387055" y="4080232"/>
            <a:ext cx="70331" cy="1215570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0" name="Trapezoid 39">
            <a:extLst>
              <a:ext uri="{FF2B5EF4-FFF2-40B4-BE49-F238E27FC236}">
                <a16:creationId xmlns:a16="http://schemas.microsoft.com/office/drawing/2014/main" id="{19F0C0F0-74C9-4FC0-B91B-D011D1990A7F}"/>
              </a:ext>
            </a:extLst>
          </p:cNvPr>
          <p:cNvSpPr/>
          <p:nvPr/>
        </p:nvSpPr>
        <p:spPr>
          <a:xfrm rot="17126343">
            <a:off x="4940682" y="4640500"/>
            <a:ext cx="80591" cy="1351071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1" name="Trapezoid 40">
            <a:extLst>
              <a:ext uri="{FF2B5EF4-FFF2-40B4-BE49-F238E27FC236}">
                <a16:creationId xmlns:a16="http://schemas.microsoft.com/office/drawing/2014/main" id="{5CD1A73B-9ACE-4ADA-8587-35A2E3F53F03}"/>
              </a:ext>
            </a:extLst>
          </p:cNvPr>
          <p:cNvSpPr/>
          <p:nvPr/>
        </p:nvSpPr>
        <p:spPr>
          <a:xfrm rot="16200000">
            <a:off x="4913381" y="5317901"/>
            <a:ext cx="80591" cy="1351071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2" name="Trapezoid 41">
            <a:extLst>
              <a:ext uri="{FF2B5EF4-FFF2-40B4-BE49-F238E27FC236}">
                <a16:creationId xmlns:a16="http://schemas.microsoft.com/office/drawing/2014/main" id="{79E0D4DB-50FF-4D92-866B-989FDD812798}"/>
              </a:ext>
            </a:extLst>
          </p:cNvPr>
          <p:cNvSpPr/>
          <p:nvPr/>
        </p:nvSpPr>
        <p:spPr>
          <a:xfrm rot="15025448">
            <a:off x="4943062" y="6053164"/>
            <a:ext cx="80588" cy="1351071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3" name="Trapezoid 42">
            <a:extLst>
              <a:ext uri="{FF2B5EF4-FFF2-40B4-BE49-F238E27FC236}">
                <a16:creationId xmlns:a16="http://schemas.microsoft.com/office/drawing/2014/main" id="{5377EDC0-0BD1-4B02-A823-A92540AB8DFC}"/>
              </a:ext>
            </a:extLst>
          </p:cNvPr>
          <p:cNvSpPr/>
          <p:nvPr/>
        </p:nvSpPr>
        <p:spPr>
          <a:xfrm rot="14034611">
            <a:off x="4869284" y="6325025"/>
            <a:ext cx="96571" cy="1783526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92E93256-8C8A-4157-A355-4B6FBEA3EC20}"/>
              </a:ext>
            </a:extLst>
          </p:cNvPr>
          <p:cNvSpPr/>
          <p:nvPr/>
        </p:nvSpPr>
        <p:spPr>
          <a:xfrm rot="10800000">
            <a:off x="5908172" y="6827045"/>
            <a:ext cx="80631" cy="931504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1F50DA86-2EF8-4073-B7CD-3A44789BD147}"/>
              </a:ext>
            </a:extLst>
          </p:cNvPr>
          <p:cNvSpPr/>
          <p:nvPr/>
        </p:nvSpPr>
        <p:spPr>
          <a:xfrm rot="10800000">
            <a:off x="10449244" y="6827045"/>
            <a:ext cx="80631" cy="931504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7" name="Trapezoid 46">
            <a:extLst>
              <a:ext uri="{FF2B5EF4-FFF2-40B4-BE49-F238E27FC236}">
                <a16:creationId xmlns:a16="http://schemas.microsoft.com/office/drawing/2014/main" id="{CBDE653D-7A6E-4001-B410-01EE58B8534E}"/>
              </a:ext>
            </a:extLst>
          </p:cNvPr>
          <p:cNvSpPr/>
          <p:nvPr/>
        </p:nvSpPr>
        <p:spPr>
          <a:xfrm rot="4473657" flipH="1">
            <a:off x="13418771" y="4495941"/>
            <a:ext cx="80108" cy="1590167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144A2A01-876D-4BF8-BB5D-E5764F1C8B7B}"/>
              </a:ext>
            </a:extLst>
          </p:cNvPr>
          <p:cNvSpPr/>
          <p:nvPr/>
        </p:nvSpPr>
        <p:spPr>
          <a:xfrm rot="5400000" flipH="1">
            <a:off x="13527450" y="5161114"/>
            <a:ext cx="80108" cy="1590167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9" name="Trapezoid 48">
            <a:extLst>
              <a:ext uri="{FF2B5EF4-FFF2-40B4-BE49-F238E27FC236}">
                <a16:creationId xmlns:a16="http://schemas.microsoft.com/office/drawing/2014/main" id="{FA9502A4-9395-4A50-B733-FACAB2A2BB59}"/>
              </a:ext>
            </a:extLst>
          </p:cNvPr>
          <p:cNvSpPr/>
          <p:nvPr/>
        </p:nvSpPr>
        <p:spPr>
          <a:xfrm rot="6574552" flipH="1">
            <a:off x="13426749" y="5854257"/>
            <a:ext cx="80105" cy="1590167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6B42B74C-8412-41B6-A0AA-72738C7A3823}"/>
              </a:ext>
            </a:extLst>
          </p:cNvPr>
          <p:cNvSpPr/>
          <p:nvPr/>
        </p:nvSpPr>
        <p:spPr>
          <a:xfrm rot="2606058">
            <a:off x="12756494" y="4231440"/>
            <a:ext cx="76196" cy="1056707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1" name="Trapezoid 50">
            <a:extLst>
              <a:ext uri="{FF2B5EF4-FFF2-40B4-BE49-F238E27FC236}">
                <a16:creationId xmlns:a16="http://schemas.microsoft.com/office/drawing/2014/main" id="{62244A0C-25E4-4D55-BA45-87338278531B}"/>
              </a:ext>
            </a:extLst>
          </p:cNvPr>
          <p:cNvSpPr/>
          <p:nvPr/>
        </p:nvSpPr>
        <p:spPr>
          <a:xfrm rot="7565389" flipH="1">
            <a:off x="12446147" y="6423549"/>
            <a:ext cx="80588" cy="1600673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92AE72E-CCDB-4C05-BE7A-FF4ECDB79944}"/>
              </a:ext>
            </a:extLst>
          </p:cNvPr>
          <p:cNvSpPr/>
          <p:nvPr/>
        </p:nvSpPr>
        <p:spPr bwMode="auto">
          <a:xfrm>
            <a:off x="8009562" y="3567322"/>
            <a:ext cx="2177445" cy="605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53" name="Rectangle 14">
            <a:extLst>
              <a:ext uri="{FF2B5EF4-FFF2-40B4-BE49-F238E27FC236}">
                <a16:creationId xmlns:a16="http://schemas.microsoft.com/office/drawing/2014/main" id="{A58D3D59-F6F7-4B24-A63E-F9932A668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241" y="3641236"/>
            <a:ext cx="97013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NIAID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5B3B4EC-6E36-4690-919A-7F0068F7B61E}"/>
              </a:ext>
            </a:extLst>
          </p:cNvPr>
          <p:cNvSpPr/>
          <p:nvPr/>
        </p:nvSpPr>
        <p:spPr bwMode="auto">
          <a:xfrm>
            <a:off x="3039059" y="2483955"/>
            <a:ext cx="2177445" cy="6056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55" name="Rectangle 14">
            <a:extLst>
              <a:ext uri="{FF2B5EF4-FFF2-40B4-BE49-F238E27FC236}">
                <a16:creationId xmlns:a16="http://schemas.microsoft.com/office/drawing/2014/main" id="{B8935D92-F365-4113-911E-79F8558B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617" y="2569241"/>
            <a:ext cx="1098378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NIDCR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5E682C-5870-495F-9A3D-D1453E64BDDF}"/>
              </a:ext>
            </a:extLst>
          </p:cNvPr>
          <p:cNvSpPr/>
          <p:nvPr/>
        </p:nvSpPr>
        <p:spPr bwMode="auto">
          <a:xfrm>
            <a:off x="5515967" y="2483955"/>
            <a:ext cx="2177445" cy="605639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57" name="Rectangle 14">
            <a:extLst>
              <a:ext uri="{FF2B5EF4-FFF2-40B4-BE49-F238E27FC236}">
                <a16:creationId xmlns:a16="http://schemas.microsoft.com/office/drawing/2014/main" id="{77560426-51D2-4CA0-843A-5C4B971D7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533" y="2569241"/>
            <a:ext cx="1098378" cy="403957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NICHD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5AA5FE-D522-449D-849A-6D898056E9FF}"/>
              </a:ext>
            </a:extLst>
          </p:cNvPr>
          <p:cNvSpPr/>
          <p:nvPr/>
        </p:nvSpPr>
        <p:spPr bwMode="auto">
          <a:xfrm>
            <a:off x="8027540" y="2472449"/>
            <a:ext cx="2177445" cy="617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412C40EF-D6FD-409D-A742-4D9C897F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3074" y="2569241"/>
            <a:ext cx="1130438" cy="4039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NIGMS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970EB9-7D09-4FD9-895F-C22BE04B613D}"/>
              </a:ext>
            </a:extLst>
          </p:cNvPr>
          <p:cNvSpPr/>
          <p:nvPr/>
        </p:nvSpPr>
        <p:spPr bwMode="auto">
          <a:xfrm>
            <a:off x="10506735" y="2483955"/>
            <a:ext cx="2177445" cy="6056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864550F9-02FA-4E84-99EE-E409473F4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324" y="2569241"/>
            <a:ext cx="1066318" cy="4039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NIEHS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25E7C91-A545-4CAE-AFF0-311D1B297B2E}"/>
              </a:ext>
            </a:extLst>
          </p:cNvPr>
          <p:cNvSpPr/>
          <p:nvPr/>
        </p:nvSpPr>
        <p:spPr bwMode="auto">
          <a:xfrm>
            <a:off x="13059875" y="2483955"/>
            <a:ext cx="2177445" cy="6056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63" name="Rectangle 14">
            <a:extLst>
              <a:ext uri="{FF2B5EF4-FFF2-40B4-BE49-F238E27FC236}">
                <a16:creationId xmlns:a16="http://schemas.microsoft.com/office/drawing/2014/main" id="{DA3CD3FB-2397-438C-99FF-3359E72CB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1436" y="2569241"/>
            <a:ext cx="1098378" cy="4039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NIDCD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E580369-1495-437E-9873-2E17FD44E685}"/>
              </a:ext>
            </a:extLst>
          </p:cNvPr>
          <p:cNvSpPr/>
          <p:nvPr/>
        </p:nvSpPr>
        <p:spPr bwMode="auto">
          <a:xfrm>
            <a:off x="3039059" y="9034415"/>
            <a:ext cx="2177445" cy="605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1D60A99C-4C56-4671-B77C-0BDB384B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610" y="9086157"/>
            <a:ext cx="1114408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NHGRI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D4BA8E-F631-4D46-B46C-0E153C2E4D6F}"/>
              </a:ext>
            </a:extLst>
          </p:cNvPr>
          <p:cNvSpPr/>
          <p:nvPr/>
        </p:nvSpPr>
        <p:spPr bwMode="auto">
          <a:xfrm>
            <a:off x="5531573" y="8992850"/>
            <a:ext cx="2177445" cy="6056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CD519238-0272-416B-9644-03CC3B22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109" y="9086157"/>
            <a:ext cx="1130438" cy="4039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NIMHD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DC41E92-A734-43BD-A63E-E363662C5F6C}"/>
              </a:ext>
            </a:extLst>
          </p:cNvPr>
          <p:cNvSpPr/>
          <p:nvPr/>
        </p:nvSpPr>
        <p:spPr bwMode="auto">
          <a:xfrm>
            <a:off x="8037272" y="8992850"/>
            <a:ext cx="2177445" cy="605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69" name="Rectangle 14">
            <a:extLst>
              <a:ext uri="{FF2B5EF4-FFF2-40B4-BE49-F238E27FC236}">
                <a16:creationId xmlns:a16="http://schemas.microsoft.com/office/drawing/2014/main" id="{1C10BB6A-0026-4C6A-BD96-1EE254AA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839" y="9086157"/>
            <a:ext cx="1098378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NCCIH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04E5673-FA07-4A7D-8934-91048B97ED6A}"/>
              </a:ext>
            </a:extLst>
          </p:cNvPr>
          <p:cNvSpPr/>
          <p:nvPr/>
        </p:nvSpPr>
        <p:spPr bwMode="auto">
          <a:xfrm>
            <a:off x="10506735" y="8992850"/>
            <a:ext cx="2177445" cy="6056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95E38EC3-E6E4-4B8D-9F42-CA719EAA5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2710" y="9086157"/>
            <a:ext cx="649537" cy="4039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FIC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12FB795-32E4-42CF-8438-E349F978BAA7}"/>
              </a:ext>
            </a:extLst>
          </p:cNvPr>
          <p:cNvSpPr/>
          <p:nvPr/>
        </p:nvSpPr>
        <p:spPr bwMode="auto">
          <a:xfrm>
            <a:off x="13026440" y="8992850"/>
            <a:ext cx="2177445" cy="605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73" name="Rectangle 14">
            <a:extLst>
              <a:ext uri="{FF2B5EF4-FFF2-40B4-BE49-F238E27FC236}">
                <a16:creationId xmlns:a16="http://schemas.microsoft.com/office/drawing/2014/main" id="{12754483-35C7-4EF5-9B59-2E01DEAA8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2191" y="9086157"/>
            <a:ext cx="88998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ORIP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70172" y="4294909"/>
            <a:ext cx="4944390" cy="980074"/>
            <a:chOff x="6794867" y="4441117"/>
            <a:chExt cx="4944390" cy="833866"/>
          </a:xfrm>
        </p:grpSpPr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39D1668D-2651-4E94-A8DE-5AA937A96D11}"/>
                </a:ext>
              </a:extLst>
            </p:cNvPr>
            <p:cNvSpPr/>
            <p:nvPr/>
          </p:nvSpPr>
          <p:spPr>
            <a:xfrm>
              <a:off x="6794867" y="4441117"/>
              <a:ext cx="87308" cy="781470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bg1">
                  <a:alpha val="6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1564">
                <a:defRPr/>
              </a:pPr>
              <a:endParaRPr lang="en-US" sz="2250" dirty="0">
                <a:solidFill>
                  <a:prstClr val="white"/>
                </a:solidFill>
              </a:endParaRPr>
            </a:p>
          </p:txBody>
        </p:sp>
        <p:sp>
          <p:nvSpPr>
            <p:cNvPr id="38" name="Trapezoid 37">
              <a:extLst>
                <a:ext uri="{FF2B5EF4-FFF2-40B4-BE49-F238E27FC236}">
                  <a16:creationId xmlns:a16="http://schemas.microsoft.com/office/drawing/2014/main" id="{EDA39BC9-1D3E-4ABD-A74D-1D1ED85885BA}"/>
                </a:ext>
              </a:extLst>
            </p:cNvPr>
            <p:cNvSpPr/>
            <p:nvPr/>
          </p:nvSpPr>
          <p:spPr>
            <a:xfrm>
              <a:off x="9201911" y="4441117"/>
              <a:ext cx="84663" cy="781470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bg1">
                  <a:alpha val="6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1564">
                <a:defRPr/>
              </a:pPr>
              <a:endParaRPr lang="en-US" sz="2250" dirty="0">
                <a:solidFill>
                  <a:prstClr val="white"/>
                </a:solidFill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7BCBD573-0819-40E9-8401-93D08FC2168B}"/>
                </a:ext>
              </a:extLst>
            </p:cNvPr>
            <p:cNvSpPr/>
            <p:nvPr/>
          </p:nvSpPr>
          <p:spPr>
            <a:xfrm>
              <a:off x="11654594" y="4493513"/>
              <a:ext cx="84663" cy="781470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bg1">
                  <a:alpha val="6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1564">
                <a:defRPr/>
              </a:pPr>
              <a:endParaRPr lang="en-US" sz="2250" dirty="0">
                <a:solidFill>
                  <a:prstClr val="white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5123167" y="5051041"/>
            <a:ext cx="8110331" cy="16193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/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1"/>
          <a:stretch/>
        </p:blipFill>
        <p:spPr bwMode="auto">
          <a:xfrm>
            <a:off x="5471887" y="5334307"/>
            <a:ext cx="1902494" cy="10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A58D3D59-F6F7-4B24-A63E-F9932A668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863" y="5403854"/>
            <a:ext cx="57775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National Institutes of Health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Office of AIDS Research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72AD6CC-F5F7-4E44-B1B8-A8C5A73AFB69}"/>
              </a:ext>
            </a:extLst>
          </p:cNvPr>
          <p:cNvSpPr/>
          <p:nvPr/>
        </p:nvSpPr>
        <p:spPr bwMode="auto">
          <a:xfrm>
            <a:off x="15575676" y="3565281"/>
            <a:ext cx="2177448" cy="6056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98" name="Rectangle 22">
            <a:extLst>
              <a:ext uri="{FF2B5EF4-FFF2-40B4-BE49-F238E27FC236}">
                <a16:creationId xmlns:a16="http://schemas.microsoft.com/office/drawing/2014/main" id="{E9486190-4C7D-425B-99A1-C82546327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2650" y="3641236"/>
            <a:ext cx="1093184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ORWH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72AD6CC-F5F7-4E44-B1B8-A8C5A73AFB69}"/>
              </a:ext>
            </a:extLst>
          </p:cNvPr>
          <p:cNvSpPr/>
          <p:nvPr/>
        </p:nvSpPr>
        <p:spPr bwMode="auto">
          <a:xfrm>
            <a:off x="723616" y="3565281"/>
            <a:ext cx="2177448" cy="6056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101" name="Rectangle 22">
            <a:extLst>
              <a:ext uri="{FF2B5EF4-FFF2-40B4-BE49-F238E27FC236}">
                <a16:creationId xmlns:a16="http://schemas.microsoft.com/office/drawing/2014/main" id="{E9486190-4C7D-425B-99A1-C82546327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594" y="3641236"/>
            <a:ext cx="1157176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NCATS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72AD6CC-F5F7-4E44-B1B8-A8C5A73AFB69}"/>
              </a:ext>
            </a:extLst>
          </p:cNvPr>
          <p:cNvSpPr/>
          <p:nvPr/>
        </p:nvSpPr>
        <p:spPr bwMode="auto">
          <a:xfrm>
            <a:off x="14592004" y="7874044"/>
            <a:ext cx="2177448" cy="6056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7" rIns="77153" bIns="38577" anchor="ctr"/>
          <a:lstStyle/>
          <a:p>
            <a:pPr algn="ctr" defTabSz="771564">
              <a:defRPr/>
            </a:pPr>
            <a:endParaRPr lang="en-US" sz="2250" dirty="0">
              <a:solidFill>
                <a:prstClr val="white"/>
              </a:solidFill>
            </a:endParaRPr>
          </a:p>
        </p:txBody>
      </p:sp>
      <p:sp>
        <p:nvSpPr>
          <p:cNvPr id="104" name="Rectangle 22">
            <a:extLst>
              <a:ext uri="{FF2B5EF4-FFF2-40B4-BE49-F238E27FC236}">
                <a16:creationId xmlns:a16="http://schemas.microsoft.com/office/drawing/2014/main" id="{E9486190-4C7D-425B-99A1-C82546327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6381" y="7949999"/>
            <a:ext cx="1098378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250" b="1" dirty="0">
                <a:solidFill>
                  <a:srgbClr val="000000"/>
                </a:solidFill>
                <a:cs typeface="Arial" panose="020B0604020202020204" pitchFamily="34" charset="0"/>
              </a:rPr>
              <a:t>NIAAA</a:t>
            </a:r>
          </a:p>
        </p:txBody>
      </p:sp>
      <p:sp>
        <p:nvSpPr>
          <p:cNvPr id="106" name="Trapezoid 105">
            <a:extLst>
              <a:ext uri="{FF2B5EF4-FFF2-40B4-BE49-F238E27FC236}">
                <a16:creationId xmlns:a16="http://schemas.microsoft.com/office/drawing/2014/main" id="{F0052912-61DD-4CE5-986D-8F5392173651}"/>
              </a:ext>
            </a:extLst>
          </p:cNvPr>
          <p:cNvSpPr/>
          <p:nvPr/>
        </p:nvSpPr>
        <p:spPr>
          <a:xfrm rot="10800000" flipH="1">
            <a:off x="8035635" y="6827045"/>
            <a:ext cx="57909" cy="931504"/>
          </a:xfrm>
          <a:prstGeom prst="trapezoid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alpha val="6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1564">
              <a:defRPr/>
            </a:pPr>
            <a:r>
              <a:rPr lang="en-US" sz="22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18459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497875"/>
            <a:ext cx="15773400" cy="1099119"/>
          </a:xfrm>
        </p:spPr>
        <p:txBody>
          <a:bodyPr/>
          <a:lstStyle/>
          <a:p>
            <a:r>
              <a:rPr lang="en-US" sz="4000" dirty="0"/>
              <a:t>NIH Investment in HIV Aging Research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0FBAF-D6C5-4DDE-8287-8E650A5F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8" name="TextBox 5"/>
          <p:cNvSpPr txBox="1">
            <a:spLocks noChangeArrowheads="1"/>
          </p:cNvSpPr>
          <p:nvPr/>
        </p:nvSpPr>
        <p:spPr bwMode="auto">
          <a:xfrm>
            <a:off x="1222373" y="9605702"/>
            <a:ext cx="783970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Source: Office of AIDS Research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2960914" y="2206170"/>
          <a:ext cx="12279086" cy="700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49714" y="4151086"/>
            <a:ext cx="600164" cy="2585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Dollars in Millions</a:t>
            </a:r>
          </a:p>
        </p:txBody>
      </p:sp>
    </p:spTree>
    <p:extLst>
      <p:ext uri="{BB962C8B-B14F-4D97-AF65-F5344CB8AC3E}">
        <p14:creationId xmlns:p14="http://schemas.microsoft.com/office/powerpoint/2010/main" val="13022083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3C32-7CD9-3941-8A8D-C1789939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4" y="1200960"/>
            <a:ext cx="15773400" cy="635600"/>
          </a:xfrm>
        </p:spPr>
        <p:txBody>
          <a:bodyPr/>
          <a:lstStyle/>
          <a:p>
            <a:r>
              <a:rPr lang="en-US" sz="4000" dirty="0">
                <a:solidFill>
                  <a:srgbClr val="00008A"/>
                </a:solidFill>
              </a:rPr>
              <a:t>NIH Priorities for HIV and HIV-Related Research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5E409-4D15-5441-B924-51D299DE5441}"/>
              </a:ext>
            </a:extLst>
          </p:cNvPr>
          <p:cNvSpPr txBox="1"/>
          <p:nvPr/>
        </p:nvSpPr>
        <p:spPr>
          <a:xfrm>
            <a:off x="1269895" y="6739630"/>
            <a:ext cx="242492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EB8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</a:t>
            </a:r>
            <a:br>
              <a:rPr lang="en-US" sz="1800" b="1" dirty="0">
                <a:solidFill>
                  <a:srgbClr val="EB8A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EB8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of HIV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</a:rPr>
              <a:t>•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Vaccines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• Pre-exposure Prophylaxis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• Microbicides and MPTs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• HIV Testing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• Treatment as Prevention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• Monoclonal Antibodies</a:t>
            </a:r>
          </a:p>
          <a:p>
            <a:pPr>
              <a:spcAft>
                <a:spcPts val="600"/>
              </a:spcAft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1FCD1-421E-6B4D-8A7F-DEF6001B24D6}"/>
              </a:ext>
            </a:extLst>
          </p:cNvPr>
          <p:cNvSpPr txBox="1"/>
          <p:nvPr/>
        </p:nvSpPr>
        <p:spPr>
          <a:xfrm>
            <a:off x="3798987" y="6742290"/>
            <a:ext cx="2252553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2E2B"/>
                </a:solidFill>
                <a:latin typeface="Arial" panose="020B0604020202020204" pitchFamily="34" charset="0"/>
              </a:rPr>
              <a:t>Research Toward HIV Cure</a:t>
            </a:r>
            <a:endParaRPr lang="en-US" sz="1800" b="1" dirty="0">
              <a:solidFill>
                <a:srgbClr val="C02E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indent="-114300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</a:rPr>
              <a:t>• </a:t>
            </a:r>
            <a:r>
              <a:rPr lang="en-US" sz="1600" b="1" dirty="0">
                <a:latin typeface="Arial" panose="020B0604020202020204" pitchFamily="34" charset="0"/>
              </a:rPr>
              <a:t>Sustained ART-free Viral Remission</a:t>
            </a:r>
          </a:p>
          <a:p>
            <a:pPr marL="123825" indent="-114300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Viral Eradication</a:t>
            </a:r>
          </a:p>
          <a:p>
            <a:pPr marL="123825" indent="-114300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Viral Latency and Sanctuaries</a:t>
            </a:r>
          </a:p>
          <a:p>
            <a:pPr marL="123825" indent="-114300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Cure Ethics and Acceptability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44876-913E-D445-92FC-46CFBA435E1F}"/>
              </a:ext>
            </a:extLst>
          </p:cNvPr>
          <p:cNvSpPr txBox="1"/>
          <p:nvPr/>
        </p:nvSpPr>
        <p:spPr>
          <a:xfrm>
            <a:off x="6190587" y="6742290"/>
            <a:ext cx="33441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AA0DE"/>
                </a:solidFill>
                <a:latin typeface="Arial" panose="020B0604020202020204" pitchFamily="34" charset="0"/>
              </a:rPr>
              <a:t>Cross-Cutting Areas</a:t>
            </a:r>
            <a:endParaRPr lang="en-US" sz="1800" b="1" dirty="0">
              <a:solidFill>
                <a:srgbClr val="1AA0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indent="-123825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</a:rPr>
              <a:t>• </a:t>
            </a:r>
            <a:r>
              <a:rPr lang="en-US" sz="1600" b="1" dirty="0">
                <a:latin typeface="Arial" panose="020B0604020202020204" pitchFamily="34" charset="0"/>
              </a:rPr>
              <a:t>Basic Virology and Immunology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Behavioral and Social Sciences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Epidemiology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Health Disparities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Information Dissemination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Implementation Science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Research Training, Infrastructure, and Capacity Building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BF075-427C-5B47-BECE-6CCFED23C33D}"/>
              </a:ext>
            </a:extLst>
          </p:cNvPr>
          <p:cNvSpPr txBox="1"/>
          <p:nvPr/>
        </p:nvSpPr>
        <p:spPr>
          <a:xfrm>
            <a:off x="9576265" y="6739630"/>
            <a:ext cx="282697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F288B"/>
                </a:solidFill>
                <a:latin typeface="Arial" panose="020B0604020202020204" pitchFamily="34" charset="0"/>
              </a:rPr>
              <a:t>Develop Next- Generation HIV Therapies</a:t>
            </a:r>
            <a:endParaRPr lang="en-US" sz="1800" b="1" dirty="0">
              <a:solidFill>
                <a:srgbClr val="AF28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" indent="-123825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</a:rPr>
              <a:t>• </a:t>
            </a:r>
            <a:r>
              <a:rPr lang="en-US" sz="1600" b="1" dirty="0">
                <a:latin typeface="Arial" panose="020B0604020202020204" pitchFamily="34" charset="0"/>
              </a:rPr>
              <a:t>Less Toxic and Longer &amp; Lasting ART 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Novel HIV Targets &amp; Inhibitors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Novel Immune-Based Therapies </a:t>
            </a:r>
          </a:p>
          <a:p>
            <a:pPr marL="123825" indent="-123825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Engagement, Adherence, </a:t>
            </a:r>
            <a:br>
              <a:rPr lang="en-US" sz="1600" b="1" dirty="0">
                <a:latin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</a:rPr>
              <a:t>and Retention in Care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6AEB3-1D51-AD40-B702-7D9A19777C4C}"/>
              </a:ext>
            </a:extLst>
          </p:cNvPr>
          <p:cNvSpPr txBox="1"/>
          <p:nvPr/>
        </p:nvSpPr>
        <p:spPr>
          <a:xfrm>
            <a:off x="12820380" y="6747324"/>
            <a:ext cx="37759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</a:rPr>
              <a:t>Address HIV-Associated Comorbidities, Coinfections, </a:t>
            </a:r>
            <a:b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</a:rPr>
            </a:b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</a:rPr>
              <a:t>&amp; Complications</a:t>
            </a:r>
            <a:endParaRPr lang="en-US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Coinfections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Neurologic Complications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Malignancies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Cardiovascular Complications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Mental Illness and Substance Use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Metabolic Disorders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</a:rPr>
              <a:t>• Across the Lifespan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6AEA30-007A-9744-89C1-782BEAA6A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7" y="1909158"/>
            <a:ext cx="7936653" cy="473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6C710D9-C22E-654A-AB84-A476AAD1CFDA}"/>
              </a:ext>
            </a:extLst>
          </p:cNvPr>
          <p:cNvSpPr/>
          <p:nvPr/>
        </p:nvSpPr>
        <p:spPr>
          <a:xfrm>
            <a:off x="12542287" y="6747324"/>
            <a:ext cx="4561147" cy="312393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99ED9-F0B4-498C-AC35-93D1ACCC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80386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9" name="TextBox 2"/>
          <p:cNvSpPr txBox="1">
            <a:spLocks noChangeArrowheads="1"/>
          </p:cNvSpPr>
          <p:nvPr/>
        </p:nvSpPr>
        <p:spPr bwMode="auto">
          <a:xfrm>
            <a:off x="1312778" y="1419413"/>
            <a:ext cx="14569295" cy="154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indent="0">
              <a:spcBef>
                <a:spcPts val="450"/>
              </a:spcBef>
              <a:buSzPct val="100000"/>
            </a:pPr>
            <a:r>
              <a:rPr lang="en-US" altLang="en-US" sz="4000" b="1" dirty="0">
                <a:solidFill>
                  <a:srgbClr val="101D98"/>
                </a:solidFill>
                <a:latin typeface="arial" panose="020B0604020202020204" pitchFamily="34" charset="0"/>
                <a:ea typeface="Arial" charset="0"/>
              </a:rPr>
              <a:t>2016 Diagnoses of HIV Infection, United States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43405" y="3129317"/>
            <a:ext cx="13129762" cy="6451857"/>
            <a:chOff x="2432370" y="2587848"/>
            <a:chExt cx="13129762" cy="7072661"/>
          </a:xfrm>
        </p:grpSpPr>
        <p:sp>
          <p:nvSpPr>
            <p:cNvPr id="6" name="Freeform 5"/>
            <p:cNvSpPr/>
            <p:nvPr/>
          </p:nvSpPr>
          <p:spPr>
            <a:xfrm>
              <a:off x="3594398" y="2827465"/>
              <a:ext cx="11334337" cy="5211641"/>
            </a:xfrm>
            <a:custGeom>
              <a:avLst/>
              <a:gdLst>
                <a:gd name="connsiteX0" fmla="*/ 0 w 11334337"/>
                <a:gd name="connsiteY0" fmla="*/ 0 h 5211641"/>
                <a:gd name="connsiteX1" fmla="*/ 0 w 11334337"/>
                <a:gd name="connsiteY1" fmla="*/ 5211641 h 5211641"/>
                <a:gd name="connsiteX2" fmla="*/ 11334337 w 11334337"/>
                <a:gd name="connsiteY2" fmla="*/ 5211641 h 52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337" h="5211641">
                  <a:moveTo>
                    <a:pt x="0" y="0"/>
                  </a:moveTo>
                  <a:lnTo>
                    <a:pt x="0" y="5211641"/>
                  </a:lnTo>
                  <a:lnTo>
                    <a:pt x="11334337" y="5211641"/>
                  </a:lnTo>
                </a:path>
              </a:pathLst>
            </a:cu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597275" y="2835275"/>
              <a:ext cx="16510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00450" y="6737350"/>
              <a:ext cx="16510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00450" y="4140200"/>
              <a:ext cx="16510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00450" y="5429250"/>
              <a:ext cx="165100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277334" y="5285932"/>
              <a:ext cx="1006432" cy="2753174"/>
            </a:xfrm>
            <a:prstGeom prst="rect">
              <a:avLst/>
            </a:prstGeom>
            <a:solidFill>
              <a:srgbClr val="AD57C3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extrusionH="25400">
              <a:bevelT/>
              <a:bevelB w="82550" h="12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335219" y="6883122"/>
              <a:ext cx="1006432" cy="115598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extrusionH="25400">
              <a:bevelT/>
              <a:bevelB w="82550" h="12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058766" y="6088128"/>
              <a:ext cx="1006432" cy="195097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 extrusionH="25400">
              <a:bevelT/>
              <a:bevelB w="82550" h="12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06277" y="5569653"/>
              <a:ext cx="1006432" cy="246945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extrusionH="25400">
              <a:bevelT/>
              <a:bevelB w="82550" h="12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65768" y="3615291"/>
              <a:ext cx="1006432" cy="442381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extrusionH="25400">
              <a:bevelT/>
              <a:bevelB w="82550" h="12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33067" y="2587848"/>
              <a:ext cx="56980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5634" y="7787508"/>
              <a:ext cx="37723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33067" y="3893753"/>
              <a:ext cx="56980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Arial"/>
                  <a:cs typeface="Arial"/>
                </a:rPr>
                <a:t>30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33067" y="6493583"/>
              <a:ext cx="56980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33067" y="5163716"/>
              <a:ext cx="56980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1376749" y="5168001"/>
              <a:ext cx="26344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Arial"/>
                  <a:cs typeface="Arial"/>
                </a:rPr>
                <a:t>Diagnoses, %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45006" y="8099008"/>
              <a:ext cx="107023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13-24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470075" y="8099008"/>
              <a:ext cx="75983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≥55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33442" y="8099008"/>
              <a:ext cx="107023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25-34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026440" y="8099008"/>
              <a:ext cx="107023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45-54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85931" y="8099008"/>
              <a:ext cx="107023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35-44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12894" y="8855521"/>
              <a:ext cx="3416320" cy="556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Age at Diagnosis (yr)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575551" y="9154422"/>
              <a:ext cx="1986581" cy="50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/>
                  <a:cs typeface="Arial"/>
                </a:rPr>
                <a:t>N = 39,782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948274" y="5043907"/>
              <a:ext cx="697627" cy="4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Arial"/>
                  <a:cs typeface="Arial"/>
                </a:rPr>
                <a:t>19%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224726" y="5602414"/>
              <a:ext cx="697627" cy="4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Arial"/>
                  <a:cs typeface="Arial"/>
                </a:rPr>
                <a:t>15%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560532" y="6349813"/>
              <a:ext cx="554959" cy="4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Arial"/>
                  <a:cs typeface="Arial"/>
                </a:rPr>
                <a:t>9%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19746" y="3074822"/>
              <a:ext cx="697627" cy="4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Arial"/>
                  <a:cs typeface="Arial"/>
                </a:rPr>
                <a:t>34%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31311" y="4774188"/>
              <a:ext cx="697628" cy="4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Arial"/>
                  <a:cs typeface="Arial"/>
                </a:rPr>
                <a:t>21%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0821136" y="4140200"/>
              <a:ext cx="3803342" cy="4688018"/>
            </a:xfrm>
            <a:prstGeom prst="roundRect">
              <a:avLst>
                <a:gd name="adj" fmla="val 9715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CDB5A74-5F4A-0C4D-AB88-61DF4FFA28DB}"/>
              </a:ext>
            </a:extLst>
          </p:cNvPr>
          <p:cNvSpPr txBox="1"/>
          <p:nvPr/>
        </p:nvSpPr>
        <p:spPr>
          <a:xfrm>
            <a:off x="11465757" y="4710959"/>
            <a:ext cx="3336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Older Adults = 24%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of HIV Diagnoses</a:t>
            </a:r>
          </a:p>
        </p:txBody>
      </p:sp>
    </p:spTree>
    <p:extLst>
      <p:ext uri="{BB962C8B-B14F-4D97-AF65-F5344CB8AC3E}">
        <p14:creationId xmlns:p14="http://schemas.microsoft.com/office/powerpoint/2010/main" val="21533636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45018" y="9343433"/>
            <a:ext cx="1697355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2400" b="1" dirty="0"/>
              <a:t>CDC 2014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36275" y="3148141"/>
            <a:ext cx="211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7656" y="2878508"/>
            <a:ext cx="1066973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100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636275" y="5502893"/>
            <a:ext cx="211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97718" y="8731060"/>
            <a:ext cx="786911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636275" y="7854259"/>
            <a:ext cx="211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97718" y="7584626"/>
            <a:ext cx="786911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8755" y="9071089"/>
            <a:ext cx="1547448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13-24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36934" y="7399283"/>
            <a:ext cx="393488" cy="1616059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87439" y="7199587"/>
            <a:ext cx="393488" cy="18157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37945" y="6621518"/>
            <a:ext cx="393488" cy="2393825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88450" y="5759670"/>
            <a:ext cx="393488" cy="3255673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02875" y="9071090"/>
            <a:ext cx="1547448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25-34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45718" y="6810704"/>
            <a:ext cx="393488" cy="2204639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96223" y="6758153"/>
            <a:ext cx="393488" cy="225719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46729" y="6032939"/>
            <a:ext cx="393488" cy="2982406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97234" y="4866291"/>
            <a:ext cx="393488" cy="4149053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06713" y="9071089"/>
            <a:ext cx="1547448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35-44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754502" y="6169573"/>
            <a:ext cx="393488" cy="2845771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305007" y="6369270"/>
            <a:ext cx="393488" cy="26460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855513" y="5465380"/>
            <a:ext cx="393488" cy="3549963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06018" y="4056993"/>
            <a:ext cx="393488" cy="4958349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575681" y="9071090"/>
            <a:ext cx="1547448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45-54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886146" y="5780691"/>
            <a:ext cx="393488" cy="3234653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413791" y="5875284"/>
            <a:ext cx="393488" cy="31400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964297" y="5065987"/>
            <a:ext cx="393488" cy="3949358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9514802" y="3657601"/>
            <a:ext cx="393488" cy="5357743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HIV Care Continuum Across the Life Span</a:t>
            </a:r>
            <a:endParaRPr lang="en-US" altLang="en-US" sz="40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2636275" y="4332965"/>
            <a:ext cx="211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897718" y="4063333"/>
            <a:ext cx="786911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80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2636275" y="6676889"/>
            <a:ext cx="211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97718" y="6407257"/>
            <a:ext cx="786911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47045" y="9071090"/>
            <a:ext cx="2197485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charset="0"/>
                <a:ea typeface="Arial" charset="0"/>
                <a:cs typeface="Arial" charset="0"/>
              </a:rPr>
              <a:t>55 and over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972071" y="5707117"/>
            <a:ext cx="393488" cy="3308227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522577" y="5791201"/>
            <a:ext cx="393488" cy="32241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073082" y="5076498"/>
            <a:ext cx="393488" cy="3938848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1623588" y="3563008"/>
            <a:ext cx="393488" cy="5452336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4173812" y="2280580"/>
            <a:ext cx="3867195" cy="235449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Diagnosed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Receiving care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Retained in Care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Virally suppressed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3834634" y="4160836"/>
            <a:ext cx="301752" cy="301752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3834634" y="3612196"/>
            <a:ext cx="301752" cy="301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3834634" y="3063556"/>
            <a:ext cx="301752" cy="30175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3834634" y="2514916"/>
            <a:ext cx="301752" cy="301752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flood" dir="t"/>
          </a:scene3d>
          <a:sp3d contourW="12700" prstMaterial="flat">
            <a:bevelT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3B1121-F8C6-F34A-B9D9-4B5D22BE1A1D}"/>
              </a:ext>
            </a:extLst>
          </p:cNvPr>
          <p:cNvSpPr txBox="1"/>
          <p:nvPr/>
        </p:nvSpPr>
        <p:spPr>
          <a:xfrm>
            <a:off x="3097139" y="536517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56%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6E1AE1-51C6-8643-B2F6-7E54FD4269CD}"/>
              </a:ext>
            </a:extLst>
          </p:cNvPr>
          <p:cNvSpPr txBox="1"/>
          <p:nvPr/>
        </p:nvSpPr>
        <p:spPr>
          <a:xfrm>
            <a:off x="3562826" y="625234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41%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AC596C-01C7-FB47-957F-160139E98D45}"/>
              </a:ext>
            </a:extLst>
          </p:cNvPr>
          <p:cNvSpPr txBox="1"/>
          <p:nvPr/>
        </p:nvSpPr>
        <p:spPr>
          <a:xfrm>
            <a:off x="4009516" y="678836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31%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C04C651-0E8B-CB4D-8C80-439571324F03}"/>
              </a:ext>
            </a:extLst>
          </p:cNvPr>
          <p:cNvSpPr txBox="1"/>
          <p:nvPr/>
        </p:nvSpPr>
        <p:spPr>
          <a:xfrm>
            <a:off x="4464086" y="701696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27%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C4E0E9F-BBAB-8B42-BA58-6D656EE2285F}"/>
              </a:ext>
            </a:extLst>
          </p:cNvPr>
          <p:cNvSpPr txBox="1"/>
          <p:nvPr/>
        </p:nvSpPr>
        <p:spPr>
          <a:xfrm>
            <a:off x="5220412" y="446916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71%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3D2A7C4-75E4-3F46-B443-5361FAA1A1DF}"/>
              </a:ext>
            </a:extLst>
          </p:cNvPr>
          <p:cNvSpPr txBox="1"/>
          <p:nvPr/>
        </p:nvSpPr>
        <p:spPr>
          <a:xfrm>
            <a:off x="5654567" y="566734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51%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F5A840-C98D-8E4E-BB4C-E0C7DCD833CF}"/>
              </a:ext>
            </a:extLst>
          </p:cNvPr>
          <p:cNvSpPr txBox="1"/>
          <p:nvPr/>
        </p:nvSpPr>
        <p:spPr>
          <a:xfrm>
            <a:off x="6101257" y="635052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38%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0C7054E-CB31-024B-A3B1-1C4F8CD4718E}"/>
              </a:ext>
            </a:extLst>
          </p:cNvPr>
          <p:cNvSpPr txBox="1"/>
          <p:nvPr/>
        </p:nvSpPr>
        <p:spPr>
          <a:xfrm>
            <a:off x="6555827" y="642409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37%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D2FFDB-4676-1343-8991-7D27309B78E4}"/>
              </a:ext>
            </a:extLst>
          </p:cNvPr>
          <p:cNvSpPr txBox="1"/>
          <p:nvPr/>
        </p:nvSpPr>
        <p:spPr>
          <a:xfrm>
            <a:off x="7322480" y="366416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85%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6668B9D-2BB7-DE49-B3CE-B1E90152986B}"/>
              </a:ext>
            </a:extLst>
          </p:cNvPr>
          <p:cNvSpPr txBox="1"/>
          <p:nvPr/>
        </p:nvSpPr>
        <p:spPr>
          <a:xfrm>
            <a:off x="7788167" y="509357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61%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446ACCF-8105-0444-971F-EE5B0355E98F}"/>
              </a:ext>
            </a:extLst>
          </p:cNvPr>
          <p:cNvSpPr txBox="1"/>
          <p:nvPr/>
        </p:nvSpPr>
        <p:spPr>
          <a:xfrm>
            <a:off x="8234857" y="598695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46%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E244A4-BD46-7F4B-8C0A-58E83A98AB16}"/>
              </a:ext>
            </a:extLst>
          </p:cNvPr>
          <p:cNvSpPr txBox="1"/>
          <p:nvPr/>
        </p:nvSpPr>
        <p:spPr>
          <a:xfrm>
            <a:off x="8689427" y="576623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48%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923B8A-1F23-4244-8A9E-F39762E4AFA2}"/>
              </a:ext>
            </a:extLst>
          </p:cNvPr>
          <p:cNvSpPr txBox="1"/>
          <p:nvPr/>
        </p:nvSpPr>
        <p:spPr>
          <a:xfrm>
            <a:off x="9456080" y="325163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91%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D8380CC-4BED-6B43-A563-266C5C669E94}"/>
              </a:ext>
            </a:extLst>
          </p:cNvPr>
          <p:cNvSpPr txBox="1"/>
          <p:nvPr/>
        </p:nvSpPr>
        <p:spPr>
          <a:xfrm>
            <a:off x="9890236" y="467053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67%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6B33B11-2963-5840-90A7-0F2CA0D7F43C}"/>
              </a:ext>
            </a:extLst>
          </p:cNvPr>
          <p:cNvSpPr txBox="1"/>
          <p:nvPr/>
        </p:nvSpPr>
        <p:spPr>
          <a:xfrm>
            <a:off x="10336926" y="549034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53%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04124A7-379A-7043-8403-6E9F7CE3BF24}"/>
              </a:ext>
            </a:extLst>
          </p:cNvPr>
          <p:cNvSpPr txBox="1"/>
          <p:nvPr/>
        </p:nvSpPr>
        <p:spPr>
          <a:xfrm>
            <a:off x="10780985" y="538523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55%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A400DEC-1655-D046-BF71-BD4C7F444956}"/>
              </a:ext>
            </a:extLst>
          </p:cNvPr>
          <p:cNvSpPr txBox="1"/>
          <p:nvPr/>
        </p:nvSpPr>
        <p:spPr>
          <a:xfrm>
            <a:off x="11523990" y="317018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93%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4320964-66BF-C94C-A61D-CA504B01CFE8}"/>
              </a:ext>
            </a:extLst>
          </p:cNvPr>
          <p:cNvSpPr txBox="1"/>
          <p:nvPr/>
        </p:nvSpPr>
        <p:spPr>
          <a:xfrm>
            <a:off x="11979167" y="468367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67%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AAA41A2-9F15-0848-8F58-0313D6F5E6B1}"/>
              </a:ext>
            </a:extLst>
          </p:cNvPr>
          <p:cNvSpPr txBox="1"/>
          <p:nvPr/>
        </p:nvSpPr>
        <p:spPr>
          <a:xfrm>
            <a:off x="12425857" y="538786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55%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1481BD1-A4A8-6B4B-A8A8-7FE9B97797DF}"/>
              </a:ext>
            </a:extLst>
          </p:cNvPr>
          <p:cNvSpPr txBox="1"/>
          <p:nvPr/>
        </p:nvSpPr>
        <p:spPr>
          <a:xfrm>
            <a:off x="12880427" y="529327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57%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2364D24-1EAF-9243-A49D-31BC7701B1A5}"/>
              </a:ext>
            </a:extLst>
          </p:cNvPr>
          <p:cNvSpPr txBox="1"/>
          <p:nvPr/>
        </p:nvSpPr>
        <p:spPr>
          <a:xfrm rot="16200000">
            <a:off x="-2175643" y="5692667"/>
            <a:ext cx="7273159" cy="70493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% of all people living with HIV by age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A7185C-8458-BD44-BBAB-CB66DD12C032}"/>
              </a:ext>
            </a:extLst>
          </p:cNvPr>
          <p:cNvSpPr txBox="1"/>
          <p:nvPr/>
        </p:nvSpPr>
        <p:spPr>
          <a:xfrm>
            <a:off x="1897718" y="5253859"/>
            <a:ext cx="786911" cy="50783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60</a:t>
            </a:r>
          </a:p>
        </p:txBody>
      </p:sp>
      <p:sp>
        <p:nvSpPr>
          <p:cNvPr id="22" name="Freeform 21"/>
          <p:cNvSpPr/>
          <p:nvPr/>
        </p:nvSpPr>
        <p:spPr>
          <a:xfrm>
            <a:off x="2636273" y="3135179"/>
            <a:ext cx="14812781" cy="5880165"/>
          </a:xfrm>
          <a:custGeom>
            <a:avLst/>
            <a:gdLst>
              <a:gd name="connsiteX0" fmla="*/ 0 w 7815385"/>
              <a:gd name="connsiteY0" fmla="*/ 0 h 3446585"/>
              <a:gd name="connsiteX1" fmla="*/ 0 w 7815385"/>
              <a:gd name="connsiteY1" fmla="*/ 3446585 h 3446585"/>
              <a:gd name="connsiteX2" fmla="*/ 7815385 w 7815385"/>
              <a:gd name="connsiteY2" fmla="*/ 3446585 h 344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15385" h="3446585">
                <a:moveTo>
                  <a:pt x="0" y="0"/>
                </a:moveTo>
                <a:lnTo>
                  <a:pt x="0" y="3446585"/>
                </a:lnTo>
                <a:lnTo>
                  <a:pt x="7815385" y="3446585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AC6C1-6C11-4DEC-A1A9-481D499F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52DA-70F1-478E-A9CC-B0835813172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9830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c37ce3f-e879-4ec5-a5da-ef243f2b4467">2017-06-14T04:00:00+00:00</Date>
    <Comments xmlns="1c37ce3f-e879-4ec5-a5da-ef243f2b4467" xsi:nil="true"/>
    <Location xmlns="1c37ce3f-e879-4ec5-a5da-ef243f2b4467">amfAR Presentation</Lo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20A72CAC74141939F84A0767E4111" ma:contentTypeVersion="3" ma:contentTypeDescription="Create a new document." ma:contentTypeScope="" ma:versionID="7ea1a821d9287e6a118b7a7a84ac2455">
  <xsd:schema xmlns:xsd="http://www.w3.org/2001/XMLSchema" xmlns:xs="http://www.w3.org/2001/XMLSchema" xmlns:p="http://schemas.microsoft.com/office/2006/metadata/properties" xmlns:ns2="1c37ce3f-e879-4ec5-a5da-ef243f2b4467" targetNamespace="http://schemas.microsoft.com/office/2006/metadata/properties" ma:root="true" ma:fieldsID="fae481b58713605b643cca3b12f96509" ns2:_="">
    <xsd:import namespace="1c37ce3f-e879-4ec5-a5da-ef243f2b4467"/>
    <xsd:element name="properties">
      <xsd:complexType>
        <xsd:sequence>
          <xsd:element name="documentManagement">
            <xsd:complexType>
              <xsd:all>
                <xsd:element ref="ns2:Location"/>
                <xsd:element ref="ns2:Date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7ce3f-e879-4ec5-a5da-ef243f2b4467" elementFormDefault="qualified">
    <xsd:import namespace="http://schemas.microsoft.com/office/2006/documentManagement/types"/>
    <xsd:import namespace="http://schemas.microsoft.com/office/infopath/2007/PartnerControls"/>
    <xsd:element name="Location" ma:index="8" ma:displayName="Location" ma:internalName="Location">
      <xsd:simpleType>
        <xsd:restriction base="dms:Text">
          <xsd:maxLength value="255"/>
        </xsd:restriction>
      </xsd:simpleType>
    </xsd:element>
    <xsd:element name="Date" ma:index="9" ma:displayName="Date" ma:format="DateOnly" ma:internalName="Date">
      <xsd:simpleType>
        <xsd:restriction base="dms:DateTime"/>
      </xsd:simpleType>
    </xsd:element>
    <xsd:element name="Comments" ma:index="10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D5AAD5-5732-4A57-89BD-6D4141EAF0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A512F3-389E-478D-8823-5BAB44FB0BA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c37ce3f-e879-4ec5-a5da-ef243f2b4467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E0440C6-6C6F-4A1E-A41B-0E4EC388EC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7ce3f-e879-4ec5-a5da-ef243f2b4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</TotalTime>
  <Words>727</Words>
  <Application>Microsoft Office PowerPoint</Application>
  <PresentationFormat>Custom</PresentationFormat>
  <Paragraphs>272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MS PGothic</vt:lpstr>
      <vt:lpstr>MS PGothic</vt:lpstr>
      <vt:lpstr>.HelveticaNeueDeskInterface-Regular</vt:lpstr>
      <vt:lpstr>Arial</vt:lpstr>
      <vt:lpstr>Arial</vt:lpstr>
      <vt:lpstr>Arial Narrow</vt:lpstr>
      <vt:lpstr>Calibri</vt:lpstr>
      <vt:lpstr>Calibri Light</vt:lpstr>
      <vt:lpstr>Courier New</vt:lpstr>
      <vt:lpstr>Times New Roman</vt:lpstr>
      <vt:lpstr>Verdana</vt:lpstr>
      <vt:lpstr>Wingdings</vt:lpstr>
      <vt:lpstr>1_Office Theme</vt:lpstr>
      <vt:lpstr>Aging with HIV: The NIH Research Agenda</vt:lpstr>
      <vt:lpstr>Trans-NIH HIV/AIDS Research </vt:lpstr>
      <vt:lpstr>NIH Office of AIDS Research</vt:lpstr>
      <vt:lpstr>Vision for Trans-NIH HIV Research</vt:lpstr>
      <vt:lpstr>OAR Coordinates the Trans-NIH HIV Research Agenda</vt:lpstr>
      <vt:lpstr>NIH Investment in HIV Aging Research</vt:lpstr>
      <vt:lpstr>NIH Priorities for HIV and HIV-Related Research </vt:lpstr>
      <vt:lpstr>PowerPoint Presentation</vt:lpstr>
      <vt:lpstr>HIV Care Continuum Across the Life Span</vt:lpstr>
      <vt:lpstr>Global Regions: PWH aged 50+, 1995-2013 (estimate)</vt:lpstr>
      <vt:lpstr>HIV and Aging Working Group NIH Office of AIDS Research </vt:lpstr>
      <vt:lpstr>Research Cohorts Across the Lifespan </vt:lpstr>
      <vt:lpstr>Clinical Trial Networks Across the Lifespan  </vt:lpstr>
      <vt:lpstr>NIH Partnership between HIV and Aging</vt:lpstr>
      <vt:lpstr>Multidisciplinary Studies</vt:lpstr>
      <vt:lpstr>US HIV Research Pipeline [partial]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Aging with HIV in US TransNIH Research Themes</dc:title>
  <dc:creator>Goodenow, Maureen (NIH/OD) [E]</dc:creator>
  <cp:lastModifiedBy>Goodenow, Maureen (NIH/OD) [E]</cp:lastModifiedBy>
  <cp:revision>352</cp:revision>
  <cp:lastPrinted>2018-07-17T17:51:05Z</cp:lastPrinted>
  <dcterms:created xsi:type="dcterms:W3CDTF">2017-05-26T21:42:58Z</dcterms:created>
  <dcterms:modified xsi:type="dcterms:W3CDTF">2018-07-25T08:15:26Z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0x010100C6120A72CAC74141939F84A0767E4111</vt:lpwstr>
  </property>
</Properties>
</file>